
<file path=[Content_Types].xml><?xml version="1.0" encoding="utf-8"?>
<Types xmlns="http://schemas.openxmlformats.org/package/2006/content-types">
  <Default Extension="jfif" ContentType="image/jpeg"/>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61" r:id="rId7"/>
    <p:sldId id="258" r:id="rId8"/>
    <p:sldId id="262" r:id="rId9"/>
    <p:sldId id="259" r:id="rId10"/>
    <p:sldId id="263" r:id="rId1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DA2F15-EC61-BB74-919E-8469D52BC9E5}" v="29" dt="2024-08-27T14:05:02.8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3" autoAdjust="0"/>
    <p:restoredTop sz="94718"/>
  </p:normalViewPr>
  <p:slideViewPr>
    <p:cSldViewPr snapToGrid="0">
      <p:cViewPr varScale="1">
        <p:scale>
          <a:sx n="112" d="100"/>
          <a:sy n="112" d="100"/>
        </p:scale>
        <p:origin x="52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dith Böttger" userId="S::judith.boettger@pacemaker-initiative.de::1dde06c0-ce99-47e4-b08d-2ad3976ef629" providerId="AD" clId="Web-{04DA2F15-EC61-BB74-919E-8469D52BC9E5}"/>
    <pc:docChg chg="modSld">
      <pc:chgData name="Judith Böttger" userId="S::judith.boettger@pacemaker-initiative.de::1dde06c0-ce99-47e4-b08d-2ad3976ef629" providerId="AD" clId="Web-{04DA2F15-EC61-BB74-919E-8469D52BC9E5}" dt="2024-08-27T14:05:02.852" v="28" actId="20577"/>
      <pc:docMkLst>
        <pc:docMk/>
      </pc:docMkLst>
      <pc:sldChg chg="addSp modSp">
        <pc:chgData name="Judith Böttger" userId="S::judith.boettger@pacemaker-initiative.de::1dde06c0-ce99-47e4-b08d-2ad3976ef629" providerId="AD" clId="Web-{04DA2F15-EC61-BB74-919E-8469D52BC9E5}" dt="2024-08-27T14:04:16.741" v="10" actId="1076"/>
        <pc:sldMkLst>
          <pc:docMk/>
          <pc:sldMk cId="2098470600" sldId="256"/>
        </pc:sldMkLst>
        <pc:spChg chg="mod">
          <ac:chgData name="Judith Böttger" userId="S::judith.boettger@pacemaker-initiative.de::1dde06c0-ce99-47e4-b08d-2ad3976ef629" providerId="AD" clId="Web-{04DA2F15-EC61-BB74-919E-8469D52BC9E5}" dt="2024-08-27T14:04:11.225" v="8" actId="20577"/>
          <ac:spMkLst>
            <pc:docMk/>
            <pc:sldMk cId="2098470600" sldId="256"/>
            <ac:spMk id="2" creationId="{DD9D2E45-3C2E-7729-1FAE-D3DEF6817624}"/>
          </ac:spMkLst>
        </pc:spChg>
        <pc:picChg chg="add mod">
          <ac:chgData name="Judith Böttger" userId="S::judith.boettger@pacemaker-initiative.de::1dde06c0-ce99-47e4-b08d-2ad3976ef629" providerId="AD" clId="Web-{04DA2F15-EC61-BB74-919E-8469D52BC9E5}" dt="2024-08-27T14:04:16.741" v="10" actId="1076"/>
          <ac:picMkLst>
            <pc:docMk/>
            <pc:sldMk cId="2098470600" sldId="256"/>
            <ac:picMk id="4" creationId="{7994688B-3D86-323B-B687-254E3A4DDC76}"/>
          </ac:picMkLst>
        </pc:picChg>
      </pc:sldChg>
      <pc:sldChg chg="addSp modSp">
        <pc:chgData name="Judith Böttger" userId="S::judith.boettger@pacemaker-initiative.de::1dde06c0-ce99-47e4-b08d-2ad3976ef629" providerId="AD" clId="Web-{04DA2F15-EC61-BB74-919E-8469D52BC9E5}" dt="2024-08-27T14:05:02.852" v="28" actId="20577"/>
        <pc:sldMkLst>
          <pc:docMk/>
          <pc:sldMk cId="1916843386" sldId="257"/>
        </pc:sldMkLst>
        <pc:spChg chg="mod">
          <ac:chgData name="Judith Böttger" userId="S::judith.boettger@pacemaker-initiative.de::1dde06c0-ce99-47e4-b08d-2ad3976ef629" providerId="AD" clId="Web-{04DA2F15-EC61-BB74-919E-8469D52BC9E5}" dt="2024-08-27T14:05:02.852" v="28" actId="20577"/>
          <ac:spMkLst>
            <pc:docMk/>
            <pc:sldMk cId="1916843386" sldId="257"/>
            <ac:spMk id="2" creationId="{13508F18-D67E-3B44-0E24-84235B3A97E5}"/>
          </ac:spMkLst>
        </pc:spChg>
        <pc:picChg chg="add">
          <ac:chgData name="Judith Böttger" userId="S::judith.boettger@pacemaker-initiative.de::1dde06c0-ce99-47e4-b08d-2ad3976ef629" providerId="AD" clId="Web-{04DA2F15-EC61-BB74-919E-8469D52BC9E5}" dt="2024-08-27T14:04:18.866" v="11"/>
          <ac:picMkLst>
            <pc:docMk/>
            <pc:sldMk cId="1916843386" sldId="257"/>
            <ac:picMk id="4" creationId="{52C90F64-A460-F2FF-7882-C22F80C56F3D}"/>
          </ac:picMkLst>
        </pc:picChg>
      </pc:sldChg>
      <pc:sldChg chg="addSp modSp">
        <pc:chgData name="Judith Böttger" userId="S::judith.boettger@pacemaker-initiative.de::1dde06c0-ce99-47e4-b08d-2ad3976ef629" providerId="AD" clId="Web-{04DA2F15-EC61-BB74-919E-8469D52BC9E5}" dt="2024-08-27T14:04:30.382" v="16" actId="20577"/>
        <pc:sldMkLst>
          <pc:docMk/>
          <pc:sldMk cId="2033853380" sldId="258"/>
        </pc:sldMkLst>
        <pc:spChg chg="mod">
          <ac:chgData name="Judith Böttger" userId="S::judith.boettger@pacemaker-initiative.de::1dde06c0-ce99-47e4-b08d-2ad3976ef629" providerId="AD" clId="Web-{04DA2F15-EC61-BB74-919E-8469D52BC9E5}" dt="2024-08-27T14:04:30.382" v="16" actId="20577"/>
          <ac:spMkLst>
            <pc:docMk/>
            <pc:sldMk cId="2033853380" sldId="258"/>
            <ac:spMk id="2" creationId="{780ED5B0-D750-EA01-DC3F-F2034C83C5F4}"/>
          </ac:spMkLst>
        </pc:spChg>
        <pc:picChg chg="add">
          <ac:chgData name="Judith Böttger" userId="S::judith.boettger@pacemaker-initiative.de::1dde06c0-ce99-47e4-b08d-2ad3976ef629" providerId="AD" clId="Web-{04DA2F15-EC61-BB74-919E-8469D52BC9E5}" dt="2024-08-27T14:04:22.898" v="13"/>
          <ac:picMkLst>
            <pc:docMk/>
            <pc:sldMk cId="2033853380" sldId="258"/>
            <ac:picMk id="4" creationId="{B52C945F-7FFE-0FB7-3405-6E58A54B8378}"/>
          </ac:picMkLst>
        </pc:picChg>
      </pc:sldChg>
      <pc:sldChg chg="addSp modSp">
        <pc:chgData name="Judith Böttger" userId="S::judith.boettger@pacemaker-initiative.de::1dde06c0-ce99-47e4-b08d-2ad3976ef629" providerId="AD" clId="Web-{04DA2F15-EC61-BB74-919E-8469D52BC9E5}" dt="2024-08-27T14:04:51.821" v="26"/>
        <pc:sldMkLst>
          <pc:docMk/>
          <pc:sldMk cId="606396807" sldId="261"/>
        </pc:sldMkLst>
        <pc:spChg chg="mod">
          <ac:chgData name="Judith Böttger" userId="S::judith.boettger@pacemaker-initiative.de::1dde06c0-ce99-47e4-b08d-2ad3976ef629" providerId="AD" clId="Web-{04DA2F15-EC61-BB74-919E-8469D52BC9E5}" dt="2024-08-27T14:04:36.226" v="18" actId="20577"/>
          <ac:spMkLst>
            <pc:docMk/>
            <pc:sldMk cId="606396807" sldId="261"/>
            <ac:spMk id="2" creationId="{13508F18-D67E-3B44-0E24-84235B3A97E5}"/>
          </ac:spMkLst>
        </pc:spChg>
        <pc:spChg chg="mod">
          <ac:chgData name="Judith Böttger" userId="S::judith.boettger@pacemaker-initiative.de::1dde06c0-ce99-47e4-b08d-2ad3976ef629" providerId="AD" clId="Web-{04DA2F15-EC61-BB74-919E-8469D52BC9E5}" dt="2024-08-27T14:04:51.727" v="25"/>
          <ac:spMkLst>
            <pc:docMk/>
            <pc:sldMk cId="606396807" sldId="261"/>
            <ac:spMk id="3" creationId="{42DA1D0F-81B0-200C-4DC2-A0CED708F60E}"/>
          </ac:spMkLst>
        </pc:spChg>
        <pc:spChg chg="mod">
          <ac:chgData name="Judith Böttger" userId="S::judith.boettger@pacemaker-initiative.de::1dde06c0-ce99-47e4-b08d-2ad3976ef629" providerId="AD" clId="Web-{04DA2F15-EC61-BB74-919E-8469D52BC9E5}" dt="2024-08-27T14:04:51.821" v="26"/>
          <ac:spMkLst>
            <pc:docMk/>
            <pc:sldMk cId="606396807" sldId="261"/>
            <ac:spMk id="4" creationId="{797AEB3C-205F-5766-BA59-A4358098B8DD}"/>
          </ac:spMkLst>
        </pc:spChg>
        <pc:picChg chg="add">
          <ac:chgData name="Judith Böttger" userId="S::judith.boettger@pacemaker-initiative.de::1dde06c0-ce99-47e4-b08d-2ad3976ef629" providerId="AD" clId="Web-{04DA2F15-EC61-BB74-919E-8469D52BC9E5}" dt="2024-08-27T14:04:20.257" v="12"/>
          <ac:picMkLst>
            <pc:docMk/>
            <pc:sldMk cId="606396807" sldId="261"/>
            <ac:picMk id="6" creationId="{1A0C2B59-12FB-C593-BEC1-7E5F8B4AF941}"/>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F90D8C-C0BB-2369-BFC2-36E11E16BCCF}"/>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C77E9180-9591-DAEE-8CF1-95CCEE3F5CD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E22F7993-7D0F-F1AD-86EE-2158AE9A064F}"/>
              </a:ext>
            </a:extLst>
          </p:cNvPr>
          <p:cNvSpPr>
            <a:spLocks noGrp="1"/>
          </p:cNvSpPr>
          <p:nvPr>
            <p:ph type="dt" sz="half" idx="10"/>
          </p:nvPr>
        </p:nvSpPr>
        <p:spPr/>
        <p:txBody>
          <a:bodyPr/>
          <a:lstStyle/>
          <a:p>
            <a:fld id="{439D95FA-0106-4417-BE11-496274192C5B}" type="datetimeFigureOut">
              <a:rPr lang="de-DE" smtClean="0"/>
              <a:t>07.10.24</a:t>
            </a:fld>
            <a:endParaRPr lang="de-DE"/>
          </a:p>
        </p:txBody>
      </p:sp>
      <p:sp>
        <p:nvSpPr>
          <p:cNvPr id="5" name="Fußzeilenplatzhalter 4">
            <a:extLst>
              <a:ext uri="{FF2B5EF4-FFF2-40B4-BE49-F238E27FC236}">
                <a16:creationId xmlns:a16="http://schemas.microsoft.com/office/drawing/2014/main" id="{E66AFF67-BF8C-AF75-3CD6-0D5B1F91206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330D217-8EA2-0ADD-023B-F30763964495}"/>
              </a:ext>
            </a:extLst>
          </p:cNvPr>
          <p:cNvSpPr>
            <a:spLocks noGrp="1"/>
          </p:cNvSpPr>
          <p:nvPr>
            <p:ph type="sldNum" sz="quarter" idx="12"/>
          </p:nvPr>
        </p:nvSpPr>
        <p:spPr/>
        <p:txBody>
          <a:bodyPr/>
          <a:lstStyle/>
          <a:p>
            <a:fld id="{806E3594-04B7-4ECA-A902-59A9C026259B}" type="slidenum">
              <a:rPr lang="de-DE" smtClean="0"/>
              <a:t>‹Nr.›</a:t>
            </a:fld>
            <a:endParaRPr lang="de-DE"/>
          </a:p>
        </p:txBody>
      </p:sp>
    </p:spTree>
    <p:extLst>
      <p:ext uri="{BB962C8B-B14F-4D97-AF65-F5344CB8AC3E}">
        <p14:creationId xmlns:p14="http://schemas.microsoft.com/office/powerpoint/2010/main" val="1831628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7B7404-2F9B-582D-FFB9-95044CF6DE7D}"/>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F879538B-5CF6-A258-68DA-E548D1A20F9F}"/>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0912820-C4D8-0689-DE2D-E4AC3013C20B}"/>
              </a:ext>
            </a:extLst>
          </p:cNvPr>
          <p:cNvSpPr>
            <a:spLocks noGrp="1"/>
          </p:cNvSpPr>
          <p:nvPr>
            <p:ph type="dt" sz="half" idx="10"/>
          </p:nvPr>
        </p:nvSpPr>
        <p:spPr/>
        <p:txBody>
          <a:bodyPr/>
          <a:lstStyle/>
          <a:p>
            <a:fld id="{439D95FA-0106-4417-BE11-496274192C5B}" type="datetimeFigureOut">
              <a:rPr lang="de-DE" smtClean="0"/>
              <a:t>07.10.24</a:t>
            </a:fld>
            <a:endParaRPr lang="de-DE"/>
          </a:p>
        </p:txBody>
      </p:sp>
      <p:sp>
        <p:nvSpPr>
          <p:cNvPr id="5" name="Fußzeilenplatzhalter 4">
            <a:extLst>
              <a:ext uri="{FF2B5EF4-FFF2-40B4-BE49-F238E27FC236}">
                <a16:creationId xmlns:a16="http://schemas.microsoft.com/office/drawing/2014/main" id="{A93C4FC0-17D4-03C5-8AE3-3E3E9B37A92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8DB8C31-AE38-DA87-7E31-08380A9F7768}"/>
              </a:ext>
            </a:extLst>
          </p:cNvPr>
          <p:cNvSpPr>
            <a:spLocks noGrp="1"/>
          </p:cNvSpPr>
          <p:nvPr>
            <p:ph type="sldNum" sz="quarter" idx="12"/>
          </p:nvPr>
        </p:nvSpPr>
        <p:spPr/>
        <p:txBody>
          <a:bodyPr/>
          <a:lstStyle/>
          <a:p>
            <a:fld id="{806E3594-04B7-4ECA-A902-59A9C026259B}" type="slidenum">
              <a:rPr lang="de-DE" smtClean="0"/>
              <a:t>‹Nr.›</a:t>
            </a:fld>
            <a:endParaRPr lang="de-DE"/>
          </a:p>
        </p:txBody>
      </p:sp>
    </p:spTree>
    <p:extLst>
      <p:ext uri="{BB962C8B-B14F-4D97-AF65-F5344CB8AC3E}">
        <p14:creationId xmlns:p14="http://schemas.microsoft.com/office/powerpoint/2010/main" val="474037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60024EE1-DD80-BF40-67BF-42C3EA81A95E}"/>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E109C5BC-28FA-3D8D-2334-E540BD18348B}"/>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22AB99B2-A4A4-8614-3807-4085AA728ECF}"/>
              </a:ext>
            </a:extLst>
          </p:cNvPr>
          <p:cNvSpPr>
            <a:spLocks noGrp="1"/>
          </p:cNvSpPr>
          <p:nvPr>
            <p:ph type="dt" sz="half" idx="10"/>
          </p:nvPr>
        </p:nvSpPr>
        <p:spPr/>
        <p:txBody>
          <a:bodyPr/>
          <a:lstStyle/>
          <a:p>
            <a:fld id="{439D95FA-0106-4417-BE11-496274192C5B}" type="datetimeFigureOut">
              <a:rPr lang="de-DE" smtClean="0"/>
              <a:t>07.10.24</a:t>
            </a:fld>
            <a:endParaRPr lang="de-DE"/>
          </a:p>
        </p:txBody>
      </p:sp>
      <p:sp>
        <p:nvSpPr>
          <p:cNvPr id="5" name="Fußzeilenplatzhalter 4">
            <a:extLst>
              <a:ext uri="{FF2B5EF4-FFF2-40B4-BE49-F238E27FC236}">
                <a16:creationId xmlns:a16="http://schemas.microsoft.com/office/drawing/2014/main" id="{CD133AAC-0979-62B8-98FA-8A895C3CAF2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6E607DD-86F8-5F47-640F-601F11734000}"/>
              </a:ext>
            </a:extLst>
          </p:cNvPr>
          <p:cNvSpPr>
            <a:spLocks noGrp="1"/>
          </p:cNvSpPr>
          <p:nvPr>
            <p:ph type="sldNum" sz="quarter" idx="12"/>
          </p:nvPr>
        </p:nvSpPr>
        <p:spPr/>
        <p:txBody>
          <a:bodyPr/>
          <a:lstStyle/>
          <a:p>
            <a:fld id="{806E3594-04B7-4ECA-A902-59A9C026259B}" type="slidenum">
              <a:rPr lang="de-DE" smtClean="0"/>
              <a:t>‹Nr.›</a:t>
            </a:fld>
            <a:endParaRPr lang="de-DE"/>
          </a:p>
        </p:txBody>
      </p:sp>
    </p:spTree>
    <p:extLst>
      <p:ext uri="{BB962C8B-B14F-4D97-AF65-F5344CB8AC3E}">
        <p14:creationId xmlns:p14="http://schemas.microsoft.com/office/powerpoint/2010/main" val="2526159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773AB4-A34E-D029-6D4A-31BC8877B252}"/>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F66812DF-9594-9D19-5347-944100F65F99}"/>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0A4FB93A-CA81-B77C-E288-3B7D3C567BEE}"/>
              </a:ext>
            </a:extLst>
          </p:cNvPr>
          <p:cNvSpPr>
            <a:spLocks noGrp="1"/>
          </p:cNvSpPr>
          <p:nvPr>
            <p:ph type="dt" sz="half" idx="10"/>
          </p:nvPr>
        </p:nvSpPr>
        <p:spPr/>
        <p:txBody>
          <a:bodyPr/>
          <a:lstStyle/>
          <a:p>
            <a:fld id="{439D95FA-0106-4417-BE11-496274192C5B}" type="datetimeFigureOut">
              <a:rPr lang="de-DE" smtClean="0"/>
              <a:t>07.10.24</a:t>
            </a:fld>
            <a:endParaRPr lang="de-DE"/>
          </a:p>
        </p:txBody>
      </p:sp>
      <p:sp>
        <p:nvSpPr>
          <p:cNvPr id="5" name="Fußzeilenplatzhalter 4">
            <a:extLst>
              <a:ext uri="{FF2B5EF4-FFF2-40B4-BE49-F238E27FC236}">
                <a16:creationId xmlns:a16="http://schemas.microsoft.com/office/drawing/2014/main" id="{50B8DD08-DE53-6F91-FBB8-E98395A4D95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03B765F-FE71-A493-B545-890978034E8F}"/>
              </a:ext>
            </a:extLst>
          </p:cNvPr>
          <p:cNvSpPr>
            <a:spLocks noGrp="1"/>
          </p:cNvSpPr>
          <p:nvPr>
            <p:ph type="sldNum" sz="quarter" idx="12"/>
          </p:nvPr>
        </p:nvSpPr>
        <p:spPr/>
        <p:txBody>
          <a:bodyPr/>
          <a:lstStyle/>
          <a:p>
            <a:fld id="{806E3594-04B7-4ECA-A902-59A9C026259B}" type="slidenum">
              <a:rPr lang="de-DE" smtClean="0"/>
              <a:t>‹Nr.›</a:t>
            </a:fld>
            <a:endParaRPr lang="de-DE"/>
          </a:p>
        </p:txBody>
      </p:sp>
    </p:spTree>
    <p:extLst>
      <p:ext uri="{BB962C8B-B14F-4D97-AF65-F5344CB8AC3E}">
        <p14:creationId xmlns:p14="http://schemas.microsoft.com/office/powerpoint/2010/main" val="4174658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581843-C63A-EAD1-ECC9-829A3980EF9F}"/>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C62033DD-25E5-0B4C-0F3F-51B17991ED0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57B0BE4E-D3B4-1E1F-6D59-E2CEA1334B04}"/>
              </a:ext>
            </a:extLst>
          </p:cNvPr>
          <p:cNvSpPr>
            <a:spLocks noGrp="1"/>
          </p:cNvSpPr>
          <p:nvPr>
            <p:ph type="dt" sz="half" idx="10"/>
          </p:nvPr>
        </p:nvSpPr>
        <p:spPr/>
        <p:txBody>
          <a:bodyPr/>
          <a:lstStyle/>
          <a:p>
            <a:fld id="{439D95FA-0106-4417-BE11-496274192C5B}" type="datetimeFigureOut">
              <a:rPr lang="de-DE" smtClean="0"/>
              <a:t>07.10.24</a:t>
            </a:fld>
            <a:endParaRPr lang="de-DE"/>
          </a:p>
        </p:txBody>
      </p:sp>
      <p:sp>
        <p:nvSpPr>
          <p:cNvPr id="5" name="Fußzeilenplatzhalter 4">
            <a:extLst>
              <a:ext uri="{FF2B5EF4-FFF2-40B4-BE49-F238E27FC236}">
                <a16:creationId xmlns:a16="http://schemas.microsoft.com/office/drawing/2014/main" id="{BDBA2825-D64A-C190-8642-221479A9B343}"/>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117D4DE7-04F2-8910-9732-07B01D940E88}"/>
              </a:ext>
            </a:extLst>
          </p:cNvPr>
          <p:cNvSpPr>
            <a:spLocks noGrp="1"/>
          </p:cNvSpPr>
          <p:nvPr>
            <p:ph type="sldNum" sz="quarter" idx="12"/>
          </p:nvPr>
        </p:nvSpPr>
        <p:spPr/>
        <p:txBody>
          <a:bodyPr/>
          <a:lstStyle/>
          <a:p>
            <a:fld id="{806E3594-04B7-4ECA-A902-59A9C026259B}" type="slidenum">
              <a:rPr lang="de-DE" smtClean="0"/>
              <a:t>‹Nr.›</a:t>
            </a:fld>
            <a:endParaRPr lang="de-DE"/>
          </a:p>
        </p:txBody>
      </p:sp>
    </p:spTree>
    <p:extLst>
      <p:ext uri="{BB962C8B-B14F-4D97-AF65-F5344CB8AC3E}">
        <p14:creationId xmlns:p14="http://schemas.microsoft.com/office/powerpoint/2010/main" val="4164156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409603-61FA-AE74-EEE1-F24828E1E4A8}"/>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CE221CA-4724-466F-8E2A-B2D57FCBCDDC}"/>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1B548701-C577-94D9-0C24-AACF83375672}"/>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FEE5903F-C305-F882-8B0D-C53F393B541D}"/>
              </a:ext>
            </a:extLst>
          </p:cNvPr>
          <p:cNvSpPr>
            <a:spLocks noGrp="1"/>
          </p:cNvSpPr>
          <p:nvPr>
            <p:ph type="dt" sz="half" idx="10"/>
          </p:nvPr>
        </p:nvSpPr>
        <p:spPr/>
        <p:txBody>
          <a:bodyPr/>
          <a:lstStyle/>
          <a:p>
            <a:fld id="{439D95FA-0106-4417-BE11-496274192C5B}" type="datetimeFigureOut">
              <a:rPr lang="de-DE" smtClean="0"/>
              <a:t>07.10.24</a:t>
            </a:fld>
            <a:endParaRPr lang="de-DE"/>
          </a:p>
        </p:txBody>
      </p:sp>
      <p:sp>
        <p:nvSpPr>
          <p:cNvPr id="6" name="Fußzeilenplatzhalter 5">
            <a:extLst>
              <a:ext uri="{FF2B5EF4-FFF2-40B4-BE49-F238E27FC236}">
                <a16:creationId xmlns:a16="http://schemas.microsoft.com/office/drawing/2014/main" id="{446ADAF6-227E-BFF6-0F6C-38F3F2FFEA25}"/>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C20707E-8D05-0A40-C6AD-BFBAC8DA1C09}"/>
              </a:ext>
            </a:extLst>
          </p:cNvPr>
          <p:cNvSpPr>
            <a:spLocks noGrp="1"/>
          </p:cNvSpPr>
          <p:nvPr>
            <p:ph type="sldNum" sz="quarter" idx="12"/>
          </p:nvPr>
        </p:nvSpPr>
        <p:spPr/>
        <p:txBody>
          <a:bodyPr/>
          <a:lstStyle/>
          <a:p>
            <a:fld id="{806E3594-04B7-4ECA-A902-59A9C026259B}" type="slidenum">
              <a:rPr lang="de-DE" smtClean="0"/>
              <a:t>‹Nr.›</a:t>
            </a:fld>
            <a:endParaRPr lang="de-DE"/>
          </a:p>
        </p:txBody>
      </p:sp>
    </p:spTree>
    <p:extLst>
      <p:ext uri="{BB962C8B-B14F-4D97-AF65-F5344CB8AC3E}">
        <p14:creationId xmlns:p14="http://schemas.microsoft.com/office/powerpoint/2010/main" val="2896451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4CCE51-7952-2FFE-6294-72C49A37319F}"/>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EBE3A60B-D714-674C-E900-78B7FB1646D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39FBE66E-1AE6-06B5-45D9-B2AE804FC7E4}"/>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D2CD79AD-2E56-7D27-8A35-A678B6F0D0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0D053B66-58AD-9094-942B-A7A389F22D8B}"/>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9E4A2620-BF73-E53E-4E94-9CB98280F4AF}"/>
              </a:ext>
            </a:extLst>
          </p:cNvPr>
          <p:cNvSpPr>
            <a:spLocks noGrp="1"/>
          </p:cNvSpPr>
          <p:nvPr>
            <p:ph type="dt" sz="half" idx="10"/>
          </p:nvPr>
        </p:nvSpPr>
        <p:spPr/>
        <p:txBody>
          <a:bodyPr/>
          <a:lstStyle/>
          <a:p>
            <a:fld id="{439D95FA-0106-4417-BE11-496274192C5B}" type="datetimeFigureOut">
              <a:rPr lang="de-DE" smtClean="0"/>
              <a:t>07.10.24</a:t>
            </a:fld>
            <a:endParaRPr lang="de-DE"/>
          </a:p>
        </p:txBody>
      </p:sp>
      <p:sp>
        <p:nvSpPr>
          <p:cNvPr id="8" name="Fußzeilenplatzhalter 7">
            <a:extLst>
              <a:ext uri="{FF2B5EF4-FFF2-40B4-BE49-F238E27FC236}">
                <a16:creationId xmlns:a16="http://schemas.microsoft.com/office/drawing/2014/main" id="{FBDD8BCD-2D02-E70F-66CE-25EF6CF42154}"/>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B82AFA1A-2D25-C9FC-A60B-19B90545336C}"/>
              </a:ext>
            </a:extLst>
          </p:cNvPr>
          <p:cNvSpPr>
            <a:spLocks noGrp="1"/>
          </p:cNvSpPr>
          <p:nvPr>
            <p:ph type="sldNum" sz="quarter" idx="12"/>
          </p:nvPr>
        </p:nvSpPr>
        <p:spPr/>
        <p:txBody>
          <a:bodyPr/>
          <a:lstStyle/>
          <a:p>
            <a:fld id="{806E3594-04B7-4ECA-A902-59A9C026259B}" type="slidenum">
              <a:rPr lang="de-DE" smtClean="0"/>
              <a:t>‹Nr.›</a:t>
            </a:fld>
            <a:endParaRPr lang="de-DE"/>
          </a:p>
        </p:txBody>
      </p:sp>
    </p:spTree>
    <p:extLst>
      <p:ext uri="{BB962C8B-B14F-4D97-AF65-F5344CB8AC3E}">
        <p14:creationId xmlns:p14="http://schemas.microsoft.com/office/powerpoint/2010/main" val="41084191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715583-6726-3B39-4AB5-041D271F2CD7}"/>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1A52AE3D-DD17-33BB-2C87-CC02E74FED8E}"/>
              </a:ext>
            </a:extLst>
          </p:cNvPr>
          <p:cNvSpPr>
            <a:spLocks noGrp="1"/>
          </p:cNvSpPr>
          <p:nvPr>
            <p:ph type="dt" sz="half" idx="10"/>
          </p:nvPr>
        </p:nvSpPr>
        <p:spPr/>
        <p:txBody>
          <a:bodyPr/>
          <a:lstStyle/>
          <a:p>
            <a:fld id="{439D95FA-0106-4417-BE11-496274192C5B}" type="datetimeFigureOut">
              <a:rPr lang="de-DE" smtClean="0"/>
              <a:t>07.10.24</a:t>
            </a:fld>
            <a:endParaRPr lang="de-DE"/>
          </a:p>
        </p:txBody>
      </p:sp>
      <p:sp>
        <p:nvSpPr>
          <p:cNvPr id="4" name="Fußzeilenplatzhalter 3">
            <a:extLst>
              <a:ext uri="{FF2B5EF4-FFF2-40B4-BE49-F238E27FC236}">
                <a16:creationId xmlns:a16="http://schemas.microsoft.com/office/drawing/2014/main" id="{DB83797E-F2A7-9DA7-FF90-BBBBB3CE9E22}"/>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3B501F0A-66D6-3E2A-A61A-4855AF946A2A}"/>
              </a:ext>
            </a:extLst>
          </p:cNvPr>
          <p:cNvSpPr>
            <a:spLocks noGrp="1"/>
          </p:cNvSpPr>
          <p:nvPr>
            <p:ph type="sldNum" sz="quarter" idx="12"/>
          </p:nvPr>
        </p:nvSpPr>
        <p:spPr/>
        <p:txBody>
          <a:bodyPr/>
          <a:lstStyle/>
          <a:p>
            <a:fld id="{806E3594-04B7-4ECA-A902-59A9C026259B}" type="slidenum">
              <a:rPr lang="de-DE" smtClean="0"/>
              <a:t>‹Nr.›</a:t>
            </a:fld>
            <a:endParaRPr lang="de-DE"/>
          </a:p>
        </p:txBody>
      </p:sp>
    </p:spTree>
    <p:extLst>
      <p:ext uri="{BB962C8B-B14F-4D97-AF65-F5344CB8AC3E}">
        <p14:creationId xmlns:p14="http://schemas.microsoft.com/office/powerpoint/2010/main" val="3879966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836C0CBD-09A2-C024-CB48-F4528766A488}"/>
              </a:ext>
            </a:extLst>
          </p:cNvPr>
          <p:cNvSpPr>
            <a:spLocks noGrp="1"/>
          </p:cNvSpPr>
          <p:nvPr>
            <p:ph type="dt" sz="half" idx="10"/>
          </p:nvPr>
        </p:nvSpPr>
        <p:spPr/>
        <p:txBody>
          <a:bodyPr/>
          <a:lstStyle/>
          <a:p>
            <a:fld id="{439D95FA-0106-4417-BE11-496274192C5B}" type="datetimeFigureOut">
              <a:rPr lang="de-DE" smtClean="0"/>
              <a:t>07.10.24</a:t>
            </a:fld>
            <a:endParaRPr lang="de-DE"/>
          </a:p>
        </p:txBody>
      </p:sp>
      <p:sp>
        <p:nvSpPr>
          <p:cNvPr id="3" name="Fußzeilenplatzhalter 2">
            <a:extLst>
              <a:ext uri="{FF2B5EF4-FFF2-40B4-BE49-F238E27FC236}">
                <a16:creationId xmlns:a16="http://schemas.microsoft.com/office/drawing/2014/main" id="{38AB41F2-5F89-3E56-B924-3AD515D09117}"/>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757E3257-1C5F-30D5-2565-24C782896604}"/>
              </a:ext>
            </a:extLst>
          </p:cNvPr>
          <p:cNvSpPr>
            <a:spLocks noGrp="1"/>
          </p:cNvSpPr>
          <p:nvPr>
            <p:ph type="sldNum" sz="quarter" idx="12"/>
          </p:nvPr>
        </p:nvSpPr>
        <p:spPr/>
        <p:txBody>
          <a:bodyPr/>
          <a:lstStyle/>
          <a:p>
            <a:fld id="{806E3594-04B7-4ECA-A902-59A9C026259B}" type="slidenum">
              <a:rPr lang="de-DE" smtClean="0"/>
              <a:t>‹Nr.›</a:t>
            </a:fld>
            <a:endParaRPr lang="de-DE"/>
          </a:p>
        </p:txBody>
      </p:sp>
    </p:spTree>
    <p:extLst>
      <p:ext uri="{BB962C8B-B14F-4D97-AF65-F5344CB8AC3E}">
        <p14:creationId xmlns:p14="http://schemas.microsoft.com/office/powerpoint/2010/main" val="684760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9A45CB-E748-89BC-D5E5-68ADBD47DC3B}"/>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529FA4FC-19BA-5EF5-17EC-4CA6FA44C75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FFDD9489-E5E4-AD29-AEF8-F66F78E82A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51B52386-25AA-EB93-6295-6558883DD247}"/>
              </a:ext>
            </a:extLst>
          </p:cNvPr>
          <p:cNvSpPr>
            <a:spLocks noGrp="1"/>
          </p:cNvSpPr>
          <p:nvPr>
            <p:ph type="dt" sz="half" idx="10"/>
          </p:nvPr>
        </p:nvSpPr>
        <p:spPr/>
        <p:txBody>
          <a:bodyPr/>
          <a:lstStyle/>
          <a:p>
            <a:fld id="{439D95FA-0106-4417-BE11-496274192C5B}" type="datetimeFigureOut">
              <a:rPr lang="de-DE" smtClean="0"/>
              <a:t>07.10.24</a:t>
            </a:fld>
            <a:endParaRPr lang="de-DE"/>
          </a:p>
        </p:txBody>
      </p:sp>
      <p:sp>
        <p:nvSpPr>
          <p:cNvPr id="6" name="Fußzeilenplatzhalter 5">
            <a:extLst>
              <a:ext uri="{FF2B5EF4-FFF2-40B4-BE49-F238E27FC236}">
                <a16:creationId xmlns:a16="http://schemas.microsoft.com/office/drawing/2014/main" id="{7CCB0322-B3E9-DF94-0C98-656514CDB52A}"/>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0CC28DC8-7B1B-23EA-207A-3943C1A59989}"/>
              </a:ext>
            </a:extLst>
          </p:cNvPr>
          <p:cNvSpPr>
            <a:spLocks noGrp="1"/>
          </p:cNvSpPr>
          <p:nvPr>
            <p:ph type="sldNum" sz="quarter" idx="12"/>
          </p:nvPr>
        </p:nvSpPr>
        <p:spPr/>
        <p:txBody>
          <a:bodyPr/>
          <a:lstStyle/>
          <a:p>
            <a:fld id="{806E3594-04B7-4ECA-A902-59A9C026259B}" type="slidenum">
              <a:rPr lang="de-DE" smtClean="0"/>
              <a:t>‹Nr.›</a:t>
            </a:fld>
            <a:endParaRPr lang="de-DE"/>
          </a:p>
        </p:txBody>
      </p:sp>
    </p:spTree>
    <p:extLst>
      <p:ext uri="{BB962C8B-B14F-4D97-AF65-F5344CB8AC3E}">
        <p14:creationId xmlns:p14="http://schemas.microsoft.com/office/powerpoint/2010/main" val="3668476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FEDC70-C101-4D3A-308E-073FDB2ABAE0}"/>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2AA51F66-7402-F135-1616-36C5DFFE72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C062E237-BF26-8C50-59C0-D8F40CACC2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882F4AE2-E1EC-244A-1A85-1FC8BB28BFE6}"/>
              </a:ext>
            </a:extLst>
          </p:cNvPr>
          <p:cNvSpPr>
            <a:spLocks noGrp="1"/>
          </p:cNvSpPr>
          <p:nvPr>
            <p:ph type="dt" sz="half" idx="10"/>
          </p:nvPr>
        </p:nvSpPr>
        <p:spPr/>
        <p:txBody>
          <a:bodyPr/>
          <a:lstStyle/>
          <a:p>
            <a:fld id="{439D95FA-0106-4417-BE11-496274192C5B}" type="datetimeFigureOut">
              <a:rPr lang="de-DE" smtClean="0"/>
              <a:t>07.10.24</a:t>
            </a:fld>
            <a:endParaRPr lang="de-DE"/>
          </a:p>
        </p:txBody>
      </p:sp>
      <p:sp>
        <p:nvSpPr>
          <p:cNvPr id="6" name="Fußzeilenplatzhalter 5">
            <a:extLst>
              <a:ext uri="{FF2B5EF4-FFF2-40B4-BE49-F238E27FC236}">
                <a16:creationId xmlns:a16="http://schemas.microsoft.com/office/drawing/2014/main" id="{D991B24A-408B-D2F7-D6D1-B23517F021D7}"/>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DBE87918-86D7-C08A-8111-F92305FA2B7C}"/>
              </a:ext>
            </a:extLst>
          </p:cNvPr>
          <p:cNvSpPr>
            <a:spLocks noGrp="1"/>
          </p:cNvSpPr>
          <p:nvPr>
            <p:ph type="sldNum" sz="quarter" idx="12"/>
          </p:nvPr>
        </p:nvSpPr>
        <p:spPr/>
        <p:txBody>
          <a:bodyPr/>
          <a:lstStyle/>
          <a:p>
            <a:fld id="{806E3594-04B7-4ECA-A902-59A9C026259B}" type="slidenum">
              <a:rPr lang="de-DE" smtClean="0"/>
              <a:t>‹Nr.›</a:t>
            </a:fld>
            <a:endParaRPr lang="de-DE"/>
          </a:p>
        </p:txBody>
      </p:sp>
    </p:spTree>
    <p:extLst>
      <p:ext uri="{BB962C8B-B14F-4D97-AF65-F5344CB8AC3E}">
        <p14:creationId xmlns:p14="http://schemas.microsoft.com/office/powerpoint/2010/main" val="2425427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1CDBB914-F6C7-C349-089E-A0F0545084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42544C43-439C-D946-4AFB-073336F2B8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020ECFD8-462C-4A56-02D1-79FEAD2F75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39D95FA-0106-4417-BE11-496274192C5B}" type="datetimeFigureOut">
              <a:rPr lang="de-DE" smtClean="0"/>
              <a:t>07.10.24</a:t>
            </a:fld>
            <a:endParaRPr lang="de-DE"/>
          </a:p>
        </p:txBody>
      </p:sp>
      <p:sp>
        <p:nvSpPr>
          <p:cNvPr id="5" name="Fußzeilenplatzhalter 4">
            <a:extLst>
              <a:ext uri="{FF2B5EF4-FFF2-40B4-BE49-F238E27FC236}">
                <a16:creationId xmlns:a16="http://schemas.microsoft.com/office/drawing/2014/main" id="{21D22125-2E84-F148-EF32-A3C5A532115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e-DE"/>
          </a:p>
        </p:txBody>
      </p:sp>
      <p:sp>
        <p:nvSpPr>
          <p:cNvPr id="6" name="Foliennummernplatzhalter 5">
            <a:extLst>
              <a:ext uri="{FF2B5EF4-FFF2-40B4-BE49-F238E27FC236}">
                <a16:creationId xmlns:a16="http://schemas.microsoft.com/office/drawing/2014/main" id="{3C4F6000-2DE0-DD00-DCA9-AD1A5785D2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06E3594-04B7-4ECA-A902-59A9C026259B}" type="slidenum">
              <a:rPr lang="de-DE" smtClean="0"/>
              <a:t>‹Nr.›</a:t>
            </a:fld>
            <a:endParaRPr lang="de-DE"/>
          </a:p>
        </p:txBody>
      </p:sp>
    </p:spTree>
    <p:extLst>
      <p:ext uri="{BB962C8B-B14F-4D97-AF65-F5344CB8AC3E}">
        <p14:creationId xmlns:p14="http://schemas.microsoft.com/office/powerpoint/2010/main" val="4293399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fif"/><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9D2E45-3C2E-7729-1FAE-D3DEF6817624}"/>
              </a:ext>
            </a:extLst>
          </p:cNvPr>
          <p:cNvSpPr>
            <a:spLocks noGrp="1"/>
          </p:cNvSpPr>
          <p:nvPr>
            <p:ph type="ctrTitle"/>
          </p:nvPr>
        </p:nvSpPr>
        <p:spPr/>
        <p:txBody>
          <a:bodyPr/>
          <a:lstStyle/>
          <a:p>
            <a:r>
              <a:rPr lang="de-DE" b="1" err="1">
                <a:latin typeface="Poppins"/>
                <a:cs typeface="Poppins"/>
              </a:rPr>
              <a:t>Social</a:t>
            </a:r>
            <a:r>
              <a:rPr lang="de-DE" b="1" dirty="0">
                <a:latin typeface="Poppins"/>
                <a:cs typeface="Poppins"/>
              </a:rPr>
              <a:t> Media</a:t>
            </a:r>
          </a:p>
        </p:txBody>
      </p:sp>
      <p:pic>
        <p:nvPicPr>
          <p:cNvPr id="5" name="Grafik 4" descr="Ein Bild, das Symbol, Screenshot, Billardkugel enthält.&#10;&#10;Automatisch generierte Beschreibung">
            <a:extLst>
              <a:ext uri="{FF2B5EF4-FFF2-40B4-BE49-F238E27FC236}">
                <a16:creationId xmlns:a16="http://schemas.microsoft.com/office/drawing/2014/main" id="{D924351B-94D9-F0D1-C093-7D58146EE2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165" y="6438900"/>
            <a:ext cx="1219200" cy="419100"/>
          </a:xfrm>
          <a:prstGeom prst="rect">
            <a:avLst/>
          </a:prstGeom>
        </p:spPr>
      </p:pic>
      <p:sp>
        <p:nvSpPr>
          <p:cNvPr id="6" name="Textfeld 5">
            <a:extLst>
              <a:ext uri="{FF2B5EF4-FFF2-40B4-BE49-F238E27FC236}">
                <a16:creationId xmlns:a16="http://schemas.microsoft.com/office/drawing/2014/main" id="{BEED2C14-E917-55C4-7361-8EA7CC901080}"/>
              </a:ext>
            </a:extLst>
          </p:cNvPr>
          <p:cNvSpPr txBox="1"/>
          <p:nvPr/>
        </p:nvSpPr>
        <p:spPr>
          <a:xfrm>
            <a:off x="1524000" y="6540728"/>
            <a:ext cx="10106025" cy="215444"/>
          </a:xfrm>
          <a:prstGeom prst="rect">
            <a:avLst/>
          </a:prstGeom>
          <a:noFill/>
        </p:spPr>
        <p:txBody>
          <a:bodyPr wrap="square" rtlCol="0">
            <a:spAutoFit/>
          </a:bodyPr>
          <a:lstStyle/>
          <a:p>
            <a:r>
              <a:rPr lang="de-DE" sz="800" dirty="0">
                <a:effectLst/>
                <a:latin typeface="Poppins" pitchFamily="2" charset="77"/>
                <a:ea typeface="Aptos" panose="020B0004020202020204" pitchFamily="34" charset="0"/>
                <a:cs typeface="Poppins" pitchFamily="2" charset="77"/>
              </a:rPr>
              <a:t>Anhang 5 Stunde 6 aus Unterrichtseinheit "Prävention von problematischer/exzessiver Mediennutzung"  von Jonas Grünewald für GAMESHIFT NRW unter CC BY 4.0-Lizenz via gameshift.nrw</a:t>
            </a:r>
            <a:r>
              <a:rPr lang="de-DE" sz="800" dirty="0">
                <a:effectLst/>
                <a:latin typeface="Poppins" pitchFamily="2" charset="77"/>
                <a:cs typeface="Poppins" pitchFamily="2" charset="77"/>
              </a:rPr>
              <a:t> </a:t>
            </a:r>
            <a:endParaRPr lang="de-DE" sz="800" dirty="0">
              <a:latin typeface="Poppins" pitchFamily="2" charset="77"/>
              <a:cs typeface="Poppins" pitchFamily="2" charset="77"/>
            </a:endParaRPr>
          </a:p>
        </p:txBody>
      </p:sp>
      <p:pic>
        <p:nvPicPr>
          <p:cNvPr id="3" name="Grafik 2" descr="Ein Bild, das Grafiken, Schrift, Grafikdesign, Screenshot enthält.&#10;&#10;Automatisch generierte Beschreibung">
            <a:extLst>
              <a:ext uri="{FF2B5EF4-FFF2-40B4-BE49-F238E27FC236}">
                <a16:creationId xmlns:a16="http://schemas.microsoft.com/office/drawing/2014/main" id="{F50D398E-5357-59DB-7693-97AD3F42F4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1921" y="188060"/>
            <a:ext cx="2762915" cy="626328"/>
          </a:xfrm>
          <a:prstGeom prst="rect">
            <a:avLst/>
          </a:prstGeom>
        </p:spPr>
      </p:pic>
    </p:spTree>
    <p:extLst>
      <p:ext uri="{BB962C8B-B14F-4D97-AF65-F5344CB8AC3E}">
        <p14:creationId xmlns:p14="http://schemas.microsoft.com/office/powerpoint/2010/main" val="2098470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508F18-D67E-3B44-0E24-84235B3A97E5}"/>
              </a:ext>
            </a:extLst>
          </p:cNvPr>
          <p:cNvSpPr>
            <a:spLocks noGrp="1"/>
          </p:cNvSpPr>
          <p:nvPr>
            <p:ph type="title"/>
          </p:nvPr>
        </p:nvSpPr>
        <p:spPr/>
        <p:txBody>
          <a:bodyPr/>
          <a:lstStyle/>
          <a:p>
            <a:r>
              <a:rPr lang="de-DE" b="1" dirty="0">
                <a:latin typeface="Poppins"/>
                <a:cs typeface="Poppins"/>
              </a:rPr>
              <a:t>Instagram</a:t>
            </a:r>
          </a:p>
        </p:txBody>
      </p:sp>
      <p:pic>
        <p:nvPicPr>
          <p:cNvPr id="6" name="Grafik 5" descr="Ein Bild, das Text, Screenshot, Website, Onlinewerbung enthält.&#10;&#10;Automatisch generierte Beschreibung">
            <a:extLst>
              <a:ext uri="{FF2B5EF4-FFF2-40B4-BE49-F238E27FC236}">
                <a16:creationId xmlns:a16="http://schemas.microsoft.com/office/drawing/2014/main" id="{E3976E61-CEAE-9DE1-1242-C9EA8F4C21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296" y="1496724"/>
            <a:ext cx="2325290" cy="5167312"/>
          </a:xfrm>
          <a:prstGeom prst="rect">
            <a:avLst/>
          </a:prstGeom>
        </p:spPr>
      </p:pic>
      <p:pic>
        <p:nvPicPr>
          <p:cNvPr id="7" name="Picture 4" descr="41 Instagram Features, Hacks, &amp; Tips Everyone Should Know About">
            <a:extLst>
              <a:ext uri="{FF2B5EF4-FFF2-40B4-BE49-F238E27FC236}">
                <a16:creationId xmlns:a16="http://schemas.microsoft.com/office/drawing/2014/main" id="{0E8AF354-D014-8F73-1C80-908E1B6EFB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5237" y="1469060"/>
            <a:ext cx="5964959" cy="5185618"/>
          </a:xfrm>
          <a:prstGeom prst="rect">
            <a:avLst/>
          </a:prstGeom>
          <a:noFill/>
          <a:extLst>
            <a:ext uri="{909E8E84-426E-40DD-AFC4-6F175D3DCCD1}">
              <a14:hiddenFill xmlns:a14="http://schemas.microsoft.com/office/drawing/2010/main">
                <a:solidFill>
                  <a:srgbClr val="FFFFFF"/>
                </a:solidFill>
              </a14:hiddenFill>
            </a:ext>
          </a:extLst>
        </p:spPr>
      </p:pic>
      <p:pic>
        <p:nvPicPr>
          <p:cNvPr id="9" name="Grafik 8">
            <a:extLst>
              <a:ext uri="{FF2B5EF4-FFF2-40B4-BE49-F238E27FC236}">
                <a16:creationId xmlns:a16="http://schemas.microsoft.com/office/drawing/2014/main" id="{339F3DF1-1BE6-7ACE-51F6-5FFF96719F18}"/>
              </a:ext>
            </a:extLst>
          </p:cNvPr>
          <p:cNvPicPr>
            <a:picLocks noGrp="1" noRot="1" noChangeAspect="1" noMove="1" noResize="1" noEditPoints="1" noAdjustHandles="1" noChangeArrowheads="1" noChangeShapeType="1" noCrop="1"/>
          </p:cNvPicPr>
          <p:nvPr/>
        </p:nvPicPr>
        <p:blipFill>
          <a:blip r:embed="rId4"/>
          <a:stretch>
            <a:fillRect/>
          </a:stretch>
        </p:blipFill>
        <p:spPr>
          <a:xfrm>
            <a:off x="2876528" y="6116583"/>
            <a:ext cx="261959" cy="249915"/>
          </a:xfrm>
          <a:prstGeom prst="rect">
            <a:avLst/>
          </a:prstGeom>
        </p:spPr>
      </p:pic>
      <p:pic>
        <p:nvPicPr>
          <p:cNvPr id="3" name="Grafik 2" descr="Ein Bild, das Grafiken, Schrift, Grafikdesign, Screenshot enthält.&#10;&#10;Automatisch generierte Beschreibung">
            <a:extLst>
              <a:ext uri="{FF2B5EF4-FFF2-40B4-BE49-F238E27FC236}">
                <a16:creationId xmlns:a16="http://schemas.microsoft.com/office/drawing/2014/main" id="{FC0F7CC7-8B00-1DAD-A005-373755234A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71921" y="188060"/>
            <a:ext cx="2762915" cy="626328"/>
          </a:xfrm>
          <a:prstGeom prst="rect">
            <a:avLst/>
          </a:prstGeom>
        </p:spPr>
      </p:pic>
    </p:spTree>
    <p:extLst>
      <p:ext uri="{BB962C8B-B14F-4D97-AF65-F5344CB8AC3E}">
        <p14:creationId xmlns:p14="http://schemas.microsoft.com/office/powerpoint/2010/main" val="1916843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508F18-D67E-3B44-0E24-84235B3A97E5}"/>
              </a:ext>
            </a:extLst>
          </p:cNvPr>
          <p:cNvSpPr>
            <a:spLocks noGrp="1"/>
          </p:cNvSpPr>
          <p:nvPr>
            <p:ph type="title"/>
          </p:nvPr>
        </p:nvSpPr>
        <p:spPr/>
        <p:txBody>
          <a:bodyPr/>
          <a:lstStyle/>
          <a:p>
            <a:r>
              <a:rPr lang="de-DE" dirty="0">
                <a:latin typeface="Bungee" pitchFamily="2" charset="77"/>
                <a:ea typeface="Bungee" pitchFamily="2" charset="77"/>
                <a:cs typeface="Poppins"/>
              </a:rPr>
              <a:t>Instagram</a:t>
            </a:r>
          </a:p>
        </p:txBody>
      </p:sp>
      <p:pic>
        <p:nvPicPr>
          <p:cNvPr id="9" name="Grafik 8">
            <a:extLst>
              <a:ext uri="{FF2B5EF4-FFF2-40B4-BE49-F238E27FC236}">
                <a16:creationId xmlns:a16="http://schemas.microsoft.com/office/drawing/2014/main" id="{339F3DF1-1BE6-7ACE-51F6-5FFF96719F18}"/>
              </a:ext>
            </a:extLst>
          </p:cNvPr>
          <p:cNvPicPr>
            <a:picLocks noGrp="1" noRot="1" noChangeAspect="1" noMove="1" noResize="1" noEditPoints="1" noAdjustHandles="1" noChangeArrowheads="1" noChangeShapeType="1" noCrop="1"/>
          </p:cNvPicPr>
          <p:nvPr/>
        </p:nvPicPr>
        <p:blipFill>
          <a:blip r:embed="rId2"/>
          <a:stretch>
            <a:fillRect/>
          </a:stretch>
        </p:blipFill>
        <p:spPr>
          <a:xfrm>
            <a:off x="2876528" y="6116583"/>
            <a:ext cx="261959" cy="249915"/>
          </a:xfrm>
          <a:prstGeom prst="rect">
            <a:avLst/>
          </a:prstGeom>
        </p:spPr>
      </p:pic>
      <p:sp>
        <p:nvSpPr>
          <p:cNvPr id="3" name="Inhaltsplatzhalter 2">
            <a:extLst>
              <a:ext uri="{FF2B5EF4-FFF2-40B4-BE49-F238E27FC236}">
                <a16:creationId xmlns:a16="http://schemas.microsoft.com/office/drawing/2014/main" id="{42DA1D0F-81B0-200C-4DC2-A0CED708F60E}"/>
              </a:ext>
            </a:extLst>
          </p:cNvPr>
          <p:cNvSpPr>
            <a:spLocks noGrp="1"/>
          </p:cNvSpPr>
          <p:nvPr>
            <p:ph idx="1"/>
          </p:nvPr>
        </p:nvSpPr>
        <p:spPr>
          <a:xfrm>
            <a:off x="838200" y="1523873"/>
            <a:ext cx="5169408" cy="4592710"/>
          </a:xfrm>
        </p:spPr>
        <p:txBody>
          <a:bodyPr>
            <a:noAutofit/>
          </a:bodyPr>
          <a:lstStyle/>
          <a:p>
            <a:pPr marL="0" indent="0">
              <a:lnSpc>
                <a:spcPct val="120000"/>
              </a:lnSpc>
              <a:spcBef>
                <a:spcPts val="0"/>
              </a:spcBef>
              <a:buNone/>
            </a:pPr>
            <a:r>
              <a:rPr lang="de-DE" sz="900" b="1" kern="100" dirty="0">
                <a:effectLst/>
                <a:latin typeface="Poppins"/>
                <a:ea typeface="Aptos" panose="020B0004020202020204" pitchFamily="34" charset="0"/>
                <a:cs typeface="Poppins"/>
              </a:rPr>
              <a:t>Grundsätzliche Mechanismen: </a:t>
            </a:r>
            <a:br>
              <a:rPr lang="de-DE" sz="900" b="1" kern="100" dirty="0">
                <a:effectLst/>
                <a:latin typeface="Poppins"/>
                <a:ea typeface="Aptos" panose="020B0004020202020204" pitchFamily="34" charset="0"/>
                <a:cs typeface="Poppins"/>
              </a:rPr>
            </a:br>
            <a:br>
              <a:rPr lang="de-DE" sz="900" b="1" kern="100" dirty="0">
                <a:effectLst/>
                <a:latin typeface="Poppins"/>
                <a:ea typeface="Aptos" panose="020B0004020202020204" pitchFamily="34" charset="0"/>
                <a:cs typeface="Poppins"/>
              </a:rPr>
            </a:br>
            <a:r>
              <a:rPr lang="de-DE" sz="900" b="1" kern="100" dirty="0">
                <a:effectLst/>
                <a:latin typeface="Poppins"/>
                <a:ea typeface="Aptos" panose="020B0004020202020204" pitchFamily="34" charset="0"/>
                <a:cs typeface="Poppins"/>
              </a:rPr>
              <a:t>1. Temporale Dark Patterns:</a:t>
            </a:r>
            <a:endParaRPr lang="de-DE" sz="900" kern="100" dirty="0">
              <a:effectLst/>
              <a:latin typeface="Poppins"/>
              <a:ea typeface="Aptos" panose="020B0004020202020204" pitchFamily="34" charset="0"/>
              <a:cs typeface="Poppins"/>
            </a:endParaRPr>
          </a:p>
          <a:p>
            <a:pPr marL="342900" lvl="0" indent="-342900">
              <a:lnSpc>
                <a:spcPct val="120000"/>
              </a:lnSpc>
              <a:spcBef>
                <a:spcPts val="0"/>
              </a:spcBef>
              <a:buSzPts val="1000"/>
              <a:buFont typeface="Symbol" panose="05050102010706020507" pitchFamily="18" charset="2"/>
              <a:buChar char=""/>
              <a:tabLst>
                <a:tab pos="457200" algn="l"/>
              </a:tabLst>
            </a:pPr>
            <a:r>
              <a:rPr lang="de-DE" sz="900" b="1" kern="100" dirty="0">
                <a:effectLst/>
                <a:latin typeface="Poppins"/>
                <a:ea typeface="Aptos" panose="020B0004020202020204" pitchFamily="34" charset="0"/>
                <a:cs typeface="Poppins"/>
              </a:rPr>
              <a:t>Endlose Scroll-Funktion</a:t>
            </a:r>
            <a:r>
              <a:rPr lang="de-DE" sz="900" kern="100" dirty="0">
                <a:effectLst/>
                <a:latin typeface="Poppins"/>
                <a:ea typeface="Aptos" panose="020B0004020202020204" pitchFamily="34" charset="0"/>
                <a:cs typeface="Poppins"/>
              </a:rPr>
              <a:t>: Instagram nutzt ein unendliches Scrollen, das dazu verleitet, länger auf der Plattform zu bleiben.</a:t>
            </a:r>
          </a:p>
          <a:p>
            <a:pPr marL="342900" lvl="0" indent="-342900">
              <a:lnSpc>
                <a:spcPct val="120000"/>
              </a:lnSpc>
              <a:spcBef>
                <a:spcPts val="0"/>
              </a:spcBef>
              <a:buSzPts val="1000"/>
              <a:buFont typeface="Symbol" panose="05050102010706020507" pitchFamily="18" charset="2"/>
              <a:buChar char=""/>
              <a:tabLst>
                <a:tab pos="457200" algn="l"/>
              </a:tabLst>
            </a:pPr>
            <a:r>
              <a:rPr lang="de-DE" sz="900" b="1" kern="100" dirty="0">
                <a:effectLst/>
                <a:latin typeface="Poppins"/>
                <a:ea typeface="Aptos" panose="020B0004020202020204" pitchFamily="34" charset="0"/>
                <a:cs typeface="Poppins"/>
              </a:rPr>
              <a:t>Story-</a:t>
            </a:r>
            <a:r>
              <a:rPr lang="de-DE" sz="900" b="1" kern="100" dirty="0" err="1">
                <a:effectLst/>
                <a:latin typeface="Poppins"/>
                <a:ea typeface="Aptos" panose="020B0004020202020204" pitchFamily="34" charset="0"/>
                <a:cs typeface="Poppins"/>
              </a:rPr>
              <a:t>Timer</a:t>
            </a:r>
            <a:r>
              <a:rPr lang="de-DE" sz="900" kern="100" dirty="0">
                <a:effectLst/>
                <a:latin typeface="Poppins"/>
                <a:ea typeface="Aptos" panose="020B0004020202020204" pitchFamily="34" charset="0"/>
                <a:cs typeface="Poppins"/>
              </a:rPr>
              <a:t>: Stories verschwinden nach 24 Stunden, was ein Gefühl der Dringlichkeit erzeugt, sie sofort anzusehen, um nichts zu verpassen (FOMO).</a:t>
            </a:r>
          </a:p>
          <a:p>
            <a:pPr marL="0" indent="0">
              <a:lnSpc>
                <a:spcPct val="120000"/>
              </a:lnSpc>
              <a:spcBef>
                <a:spcPts val="0"/>
              </a:spcBef>
              <a:buNone/>
            </a:pPr>
            <a:r>
              <a:rPr lang="de-DE" sz="900" b="1" kern="100" dirty="0">
                <a:effectLst/>
                <a:latin typeface="Poppins"/>
                <a:ea typeface="Aptos" panose="020B0004020202020204" pitchFamily="34" charset="0"/>
                <a:cs typeface="Poppins"/>
              </a:rPr>
              <a:t>2. Soziale Dark Patterns:</a:t>
            </a:r>
            <a:endParaRPr lang="de-DE" sz="900" kern="100" dirty="0">
              <a:effectLst/>
              <a:latin typeface="Poppins"/>
              <a:ea typeface="Aptos" panose="020B0004020202020204" pitchFamily="34" charset="0"/>
              <a:cs typeface="Poppins"/>
            </a:endParaRPr>
          </a:p>
          <a:p>
            <a:pPr marL="342900" lvl="0" indent="-342900">
              <a:lnSpc>
                <a:spcPct val="120000"/>
              </a:lnSpc>
              <a:spcBef>
                <a:spcPts val="0"/>
              </a:spcBef>
              <a:buSzPts val="1000"/>
              <a:buFont typeface="Symbol" panose="05050102010706020507" pitchFamily="18" charset="2"/>
              <a:buChar char=""/>
              <a:tabLst>
                <a:tab pos="457200" algn="l"/>
              </a:tabLst>
            </a:pPr>
            <a:r>
              <a:rPr lang="de-DE" sz="900" b="1" kern="100" dirty="0" err="1">
                <a:effectLst/>
                <a:latin typeface="Poppins"/>
                <a:ea typeface="Aptos" panose="020B0004020202020204" pitchFamily="34" charset="0"/>
                <a:cs typeface="Poppins"/>
              </a:rPr>
              <a:t>Social</a:t>
            </a:r>
            <a:r>
              <a:rPr lang="de-DE" sz="900" b="1" kern="100" dirty="0">
                <a:effectLst/>
                <a:latin typeface="Poppins"/>
                <a:ea typeface="Aptos" panose="020B0004020202020204" pitchFamily="34" charset="0"/>
                <a:cs typeface="Poppins"/>
              </a:rPr>
              <a:t> Proof</a:t>
            </a:r>
            <a:r>
              <a:rPr lang="de-DE" sz="900" kern="100" dirty="0">
                <a:effectLst/>
                <a:latin typeface="Poppins"/>
                <a:ea typeface="Aptos" panose="020B0004020202020204" pitchFamily="34" charset="0"/>
                <a:cs typeface="Poppins"/>
              </a:rPr>
              <a:t>: Likes und Kommentare von Freunden werden hervorgehoben, um Interaktionen zu fördern. Man vergleicht sich über </a:t>
            </a:r>
            <a:r>
              <a:rPr lang="de-DE" sz="900" kern="100" dirty="0" err="1">
                <a:effectLst/>
                <a:latin typeface="Poppins"/>
                <a:ea typeface="Aptos" panose="020B0004020202020204" pitchFamily="34" charset="0"/>
                <a:cs typeface="Poppins"/>
              </a:rPr>
              <a:t>Followerzahlen</a:t>
            </a:r>
            <a:r>
              <a:rPr lang="de-DE" sz="900" kern="100" dirty="0">
                <a:effectLst/>
                <a:latin typeface="Poppins"/>
                <a:ea typeface="Aptos" panose="020B0004020202020204" pitchFamily="34" charset="0"/>
                <a:cs typeface="Poppins"/>
              </a:rPr>
              <a:t>. </a:t>
            </a:r>
          </a:p>
          <a:p>
            <a:pPr marL="342900" lvl="0" indent="-342900">
              <a:lnSpc>
                <a:spcPct val="120000"/>
              </a:lnSpc>
              <a:spcBef>
                <a:spcPts val="0"/>
              </a:spcBef>
              <a:buSzPts val="1000"/>
              <a:buFont typeface="Symbol" panose="05050102010706020507" pitchFamily="18" charset="2"/>
              <a:buChar char=""/>
              <a:tabLst>
                <a:tab pos="457200" algn="l"/>
              </a:tabLst>
            </a:pPr>
            <a:r>
              <a:rPr lang="de-DE" sz="900" b="1" kern="100" dirty="0" err="1">
                <a:effectLst/>
                <a:latin typeface="Poppins"/>
                <a:ea typeface="Aptos" panose="020B0004020202020204" pitchFamily="34" charset="0"/>
                <a:cs typeface="Poppins"/>
              </a:rPr>
              <a:t>Social</a:t>
            </a:r>
            <a:r>
              <a:rPr lang="de-DE" sz="900" b="1" kern="100" dirty="0">
                <a:effectLst/>
                <a:latin typeface="Poppins"/>
                <a:ea typeface="Aptos" panose="020B0004020202020204" pitchFamily="34" charset="0"/>
                <a:cs typeface="Poppins"/>
              </a:rPr>
              <a:t> Obligation</a:t>
            </a:r>
            <a:r>
              <a:rPr lang="de-DE" sz="900" kern="100" dirty="0">
                <a:effectLst/>
                <a:latin typeface="Poppins"/>
                <a:ea typeface="Aptos" panose="020B0004020202020204" pitchFamily="34" charset="0"/>
                <a:cs typeface="Poppins"/>
              </a:rPr>
              <a:t>: Benachrichtigungen über Aktivitäten von Freunden und der Druck, darauf zu reagieren. Manche Menschen schauen nach der Veröffentlichung ihres Posts mehrmals pro Stunde nach, wie viele Interaktionen es schon gab und werden aufgeregt, wenn bestimmte Menschen liken … oder es innerhalb weniger Stunden nicht tun.  </a:t>
            </a:r>
          </a:p>
          <a:p>
            <a:pPr marL="342900" lvl="0" indent="-342900">
              <a:lnSpc>
                <a:spcPct val="120000"/>
              </a:lnSpc>
              <a:spcBef>
                <a:spcPts val="0"/>
              </a:spcBef>
              <a:buSzPts val="1000"/>
              <a:buFont typeface="Symbol" panose="05050102010706020507" pitchFamily="18" charset="2"/>
              <a:buChar char=""/>
              <a:tabLst>
                <a:tab pos="457200" algn="l"/>
              </a:tabLst>
            </a:pPr>
            <a:r>
              <a:rPr lang="de-DE" sz="900" b="1" kern="100" dirty="0" err="1">
                <a:effectLst/>
                <a:latin typeface="Poppins"/>
                <a:ea typeface="Aptos" panose="020B0004020202020204" pitchFamily="34" charset="0"/>
                <a:cs typeface="Poppins"/>
              </a:rPr>
              <a:t>Reciprocity</a:t>
            </a:r>
            <a:r>
              <a:rPr lang="de-DE" sz="900" kern="100" dirty="0">
                <a:effectLst/>
                <a:latin typeface="Poppins"/>
                <a:ea typeface="Aptos" panose="020B0004020202020204" pitchFamily="34" charset="0"/>
                <a:cs typeface="Poppins"/>
              </a:rPr>
              <a:t>: Man will mit Menschen interagieren. </a:t>
            </a:r>
          </a:p>
          <a:p>
            <a:pPr marL="0" indent="0">
              <a:lnSpc>
                <a:spcPct val="120000"/>
              </a:lnSpc>
              <a:spcBef>
                <a:spcPts val="0"/>
              </a:spcBef>
              <a:buNone/>
            </a:pPr>
            <a:r>
              <a:rPr lang="de-DE" sz="900" b="1" kern="100" dirty="0">
                <a:effectLst/>
                <a:latin typeface="Poppins"/>
                <a:ea typeface="Aptos" panose="020B0004020202020204" pitchFamily="34" charset="0"/>
                <a:cs typeface="Poppins"/>
              </a:rPr>
              <a:t>3. Monetäre Dark Patterns:</a:t>
            </a:r>
            <a:endParaRPr lang="de-DE" sz="900" kern="100" dirty="0">
              <a:effectLst/>
              <a:latin typeface="Poppins"/>
              <a:ea typeface="Aptos" panose="020B0004020202020204" pitchFamily="34" charset="0"/>
              <a:cs typeface="Poppins"/>
            </a:endParaRPr>
          </a:p>
          <a:p>
            <a:pPr marL="342900" lvl="0" indent="-342900">
              <a:lnSpc>
                <a:spcPct val="120000"/>
              </a:lnSpc>
              <a:spcBef>
                <a:spcPts val="0"/>
              </a:spcBef>
              <a:buSzPts val="1000"/>
              <a:buFont typeface="Symbol" panose="05050102010706020507" pitchFamily="18" charset="2"/>
              <a:buChar char=""/>
              <a:tabLst>
                <a:tab pos="457200" algn="l"/>
              </a:tabLst>
            </a:pPr>
            <a:r>
              <a:rPr lang="de-DE" sz="900" b="1" kern="100" dirty="0" err="1">
                <a:effectLst/>
                <a:latin typeface="Poppins"/>
                <a:ea typeface="Aptos" panose="020B0004020202020204" pitchFamily="34" charset="0"/>
                <a:cs typeface="Poppins"/>
              </a:rPr>
              <a:t>Sponsored</a:t>
            </a:r>
            <a:r>
              <a:rPr lang="de-DE" sz="900" b="1" kern="100" dirty="0">
                <a:effectLst/>
                <a:latin typeface="Poppins"/>
                <a:ea typeface="Aptos" panose="020B0004020202020204" pitchFamily="34" charset="0"/>
                <a:cs typeface="Poppins"/>
              </a:rPr>
              <a:t> Posts</a:t>
            </a:r>
            <a:r>
              <a:rPr lang="de-DE" sz="900" kern="100" dirty="0">
                <a:effectLst/>
                <a:latin typeface="Poppins"/>
                <a:ea typeface="Aptos" panose="020B0004020202020204" pitchFamily="34" charset="0"/>
                <a:cs typeface="Poppins"/>
              </a:rPr>
              <a:t>: Werbeinhalte werden in den Feed eingestreut und sehen aus wie normale Posts. Große und kleine Influencer*innen machen Werbung für Produkte über ihren Kanal.</a:t>
            </a:r>
          </a:p>
          <a:p>
            <a:pPr marL="342900" lvl="0" indent="-342900">
              <a:lnSpc>
                <a:spcPct val="120000"/>
              </a:lnSpc>
              <a:spcBef>
                <a:spcPts val="0"/>
              </a:spcBef>
              <a:buSzPts val="1000"/>
              <a:buFont typeface="Symbol" panose="05050102010706020507" pitchFamily="18" charset="2"/>
              <a:buChar char=""/>
              <a:tabLst>
                <a:tab pos="457200" algn="l"/>
              </a:tabLst>
            </a:pPr>
            <a:r>
              <a:rPr lang="de-DE" sz="900" b="1" kern="100" dirty="0">
                <a:effectLst/>
                <a:latin typeface="Poppins"/>
                <a:ea typeface="Aptos" panose="020B0004020202020204" pitchFamily="34" charset="0"/>
                <a:cs typeface="Poppins"/>
              </a:rPr>
              <a:t>In-App Käufe</a:t>
            </a:r>
            <a:r>
              <a:rPr lang="de-DE" sz="900" kern="100" dirty="0">
                <a:effectLst/>
                <a:latin typeface="Poppins"/>
                <a:ea typeface="Aptos" panose="020B0004020202020204" pitchFamily="34" charset="0"/>
                <a:cs typeface="Poppins"/>
              </a:rPr>
              <a:t>: Kaufoptionen für Werbung und Promotionen innerhalb der App.</a:t>
            </a:r>
          </a:p>
          <a:p>
            <a:pPr marL="0" indent="0">
              <a:lnSpc>
                <a:spcPct val="120000"/>
              </a:lnSpc>
              <a:spcBef>
                <a:spcPts val="0"/>
              </a:spcBef>
              <a:buNone/>
            </a:pPr>
            <a:r>
              <a:rPr lang="de-DE" sz="900" b="1" kern="100" dirty="0">
                <a:effectLst/>
                <a:latin typeface="Poppins"/>
                <a:ea typeface="Aptos" panose="020B0004020202020204" pitchFamily="34" charset="0"/>
                <a:cs typeface="Poppins"/>
              </a:rPr>
              <a:t>4. Psychologische Dark Patterns:</a:t>
            </a:r>
            <a:endParaRPr lang="de-DE" sz="900" kern="100" dirty="0">
              <a:effectLst/>
              <a:latin typeface="Poppins"/>
              <a:ea typeface="Aptos" panose="020B0004020202020204" pitchFamily="34" charset="0"/>
              <a:cs typeface="Poppins"/>
            </a:endParaRPr>
          </a:p>
          <a:p>
            <a:pPr marL="342900" lvl="0" indent="-342900">
              <a:lnSpc>
                <a:spcPct val="120000"/>
              </a:lnSpc>
              <a:spcBef>
                <a:spcPts val="0"/>
              </a:spcBef>
              <a:buSzPts val="1000"/>
              <a:buFont typeface="Symbol" panose="05050102010706020507" pitchFamily="18" charset="2"/>
              <a:buChar char=""/>
              <a:tabLst>
                <a:tab pos="457200" algn="l"/>
              </a:tabLst>
            </a:pPr>
            <a:r>
              <a:rPr lang="de-DE" sz="900" b="1" kern="100" dirty="0">
                <a:effectLst/>
                <a:latin typeface="Poppins"/>
                <a:ea typeface="Aptos" panose="020B0004020202020204" pitchFamily="34" charset="0"/>
                <a:cs typeface="Poppins"/>
              </a:rPr>
              <a:t>Likes und Bestätigungen</a:t>
            </a:r>
            <a:r>
              <a:rPr lang="de-DE" sz="900" kern="100" dirty="0">
                <a:effectLst/>
                <a:latin typeface="Poppins"/>
                <a:ea typeface="Aptos" panose="020B0004020202020204" pitchFamily="34" charset="0"/>
                <a:cs typeface="Poppins"/>
              </a:rPr>
              <a:t>: Das System der Likes und Kommentare erzeugt eine Feedbackschleife, die zu häufiger Nutzung anregt. </a:t>
            </a:r>
          </a:p>
          <a:p>
            <a:pPr marL="342900" lvl="0" indent="-342900">
              <a:lnSpc>
                <a:spcPct val="120000"/>
              </a:lnSpc>
              <a:spcBef>
                <a:spcPts val="0"/>
              </a:spcBef>
              <a:buSzPts val="1000"/>
              <a:buFont typeface="Symbol" panose="05050102010706020507" pitchFamily="18" charset="2"/>
              <a:buChar char=""/>
              <a:tabLst>
                <a:tab pos="457200" algn="l"/>
              </a:tabLst>
            </a:pPr>
            <a:r>
              <a:rPr lang="de-DE" sz="900" b="1" kern="100" dirty="0">
                <a:effectLst/>
                <a:latin typeface="Poppins"/>
                <a:ea typeface="Aptos" panose="020B0004020202020204" pitchFamily="34" charset="0"/>
                <a:cs typeface="Poppins"/>
              </a:rPr>
              <a:t>Starke Hooks</a:t>
            </a:r>
            <a:r>
              <a:rPr lang="de-DE" sz="900" kern="100" dirty="0">
                <a:effectLst/>
                <a:latin typeface="Poppins"/>
                <a:ea typeface="Aptos" panose="020B0004020202020204" pitchFamily="34" charset="0"/>
                <a:cs typeface="Poppins"/>
              </a:rPr>
              <a:t>: Die Aufmerksamkeitsspanne von Nutzenden geht stark zurück. In der ersten Sekunde muss das Video die Aufmerksamkeit auf sich ziehen und ein „Thumb-Stopper“ sein, um die Nutzenden davon abzuhalten, zum nächsten Video zu springen.</a:t>
            </a:r>
          </a:p>
          <a:p>
            <a:pPr marL="342900" lvl="0" indent="-342900">
              <a:lnSpc>
                <a:spcPct val="120000"/>
              </a:lnSpc>
              <a:spcBef>
                <a:spcPts val="0"/>
              </a:spcBef>
              <a:buSzPts val="1000"/>
              <a:buFont typeface="Symbol" panose="05050102010706020507" pitchFamily="18" charset="2"/>
              <a:buChar char=""/>
              <a:tabLst>
                <a:tab pos="457200" algn="l"/>
              </a:tabLst>
            </a:pPr>
            <a:r>
              <a:rPr lang="de-DE" sz="900" b="1" kern="100" dirty="0">
                <a:effectLst/>
                <a:latin typeface="Poppins"/>
                <a:ea typeface="Aptos" panose="020B0004020202020204" pitchFamily="34" charset="0"/>
                <a:cs typeface="Poppins"/>
              </a:rPr>
              <a:t>Push-Benachrichtigungen</a:t>
            </a:r>
            <a:r>
              <a:rPr lang="de-DE" sz="900" kern="100" dirty="0">
                <a:effectLst/>
                <a:latin typeface="Poppins"/>
                <a:ea typeface="Aptos" panose="020B0004020202020204" pitchFamily="34" charset="0"/>
                <a:cs typeface="Poppins"/>
              </a:rPr>
              <a:t>: Häufige Benachrichtigungen über neue Aktivitäten ziehen die Nutzenden immer wieder in die App zurück.</a:t>
            </a:r>
          </a:p>
          <a:p>
            <a:pPr>
              <a:lnSpc>
                <a:spcPct val="120000"/>
              </a:lnSpc>
              <a:spcBef>
                <a:spcPts val="0"/>
              </a:spcBef>
            </a:pPr>
            <a:endParaRPr lang="de-DE" sz="900" dirty="0">
              <a:latin typeface="Poppins"/>
              <a:cs typeface="Poppins"/>
            </a:endParaRPr>
          </a:p>
        </p:txBody>
      </p:sp>
      <p:sp>
        <p:nvSpPr>
          <p:cNvPr id="4" name="Inhaltsplatzhalter 2">
            <a:extLst>
              <a:ext uri="{FF2B5EF4-FFF2-40B4-BE49-F238E27FC236}">
                <a16:creationId xmlns:a16="http://schemas.microsoft.com/office/drawing/2014/main" id="{797AEB3C-205F-5766-BA59-A4358098B8DD}"/>
              </a:ext>
            </a:extLst>
          </p:cNvPr>
          <p:cNvSpPr txBox="1">
            <a:spLocks/>
          </p:cNvSpPr>
          <p:nvPr/>
        </p:nvSpPr>
        <p:spPr>
          <a:xfrm>
            <a:off x="6376416" y="1523872"/>
            <a:ext cx="5169408" cy="459270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pPr>
            <a:r>
              <a:rPr lang="de-DE" sz="900" b="1" kern="100" dirty="0">
                <a:effectLst/>
                <a:latin typeface="Poppins"/>
                <a:ea typeface="Aptos" panose="020B0004020202020204" pitchFamily="34" charset="0"/>
                <a:cs typeface="Poppins"/>
              </a:rPr>
              <a:t>Konkrete Beispiele</a:t>
            </a:r>
          </a:p>
          <a:p>
            <a:pPr marL="0" indent="0">
              <a:lnSpc>
                <a:spcPct val="120000"/>
              </a:lnSpc>
              <a:spcBef>
                <a:spcPts val="0"/>
              </a:spcBef>
              <a:buNone/>
            </a:pPr>
            <a:endParaRPr lang="de-DE" sz="900" kern="100" dirty="0">
              <a:latin typeface="Poppins"/>
              <a:ea typeface="Aptos" panose="020B0004020202020204" pitchFamily="34" charset="0"/>
              <a:cs typeface="Poppins"/>
            </a:endParaRPr>
          </a:p>
          <a:p>
            <a:pPr marL="0" indent="0">
              <a:lnSpc>
                <a:spcPct val="120000"/>
              </a:lnSpc>
              <a:spcBef>
                <a:spcPts val="0"/>
              </a:spcBef>
              <a:buNone/>
            </a:pPr>
            <a:r>
              <a:rPr lang="de-DE" sz="900" kern="100" dirty="0">
                <a:effectLst/>
                <a:latin typeface="Poppins"/>
                <a:ea typeface="Aptos" panose="020B0004020202020204" pitchFamily="34" charset="0"/>
                <a:cs typeface="Poppins"/>
              </a:rPr>
              <a:t>Links, Profilansicht: </a:t>
            </a:r>
          </a:p>
          <a:p>
            <a:pPr marL="0" indent="0">
              <a:lnSpc>
                <a:spcPct val="120000"/>
              </a:lnSpc>
              <a:spcBef>
                <a:spcPts val="0"/>
              </a:spcBef>
              <a:buNone/>
            </a:pPr>
            <a:r>
              <a:rPr lang="de-DE" sz="900" kern="100" dirty="0">
                <a:effectLst/>
                <a:latin typeface="Poppins"/>
                <a:ea typeface="Aptos" panose="020B0004020202020204" pitchFamily="34" charset="0"/>
                <a:cs typeface="Poppins"/>
              </a:rPr>
              <a:t>Blauer Haken als Zeichen der Verifikation. Kennzahlen zu den Kontakten der Person. Verlinkungen in der „Bio“ (=Profilbeschreibung), die teilweise zu Online-Shops führen. Sozialer Druck: „</a:t>
            </a:r>
            <a:r>
              <a:rPr lang="de-DE" sz="900" kern="100" dirty="0" err="1">
                <a:effectLst/>
                <a:latin typeface="Poppins"/>
                <a:ea typeface="Aptos" panose="020B0004020202020204" pitchFamily="34" charset="0"/>
                <a:cs typeface="Poppins"/>
              </a:rPr>
              <a:t>xy</a:t>
            </a:r>
            <a:r>
              <a:rPr lang="de-DE" sz="900" kern="100" dirty="0">
                <a:effectLst/>
                <a:latin typeface="Poppins"/>
                <a:ea typeface="Aptos" panose="020B0004020202020204" pitchFamily="34" charset="0"/>
                <a:cs typeface="Poppins"/>
              </a:rPr>
              <a:t> und 22 weitere Personen [aus deinen Kontakten] folgen dieser Person [, … du solltest auch]. Darunter ist mit </a:t>
            </a:r>
            <a:r>
              <a:rPr lang="de-DE" sz="900" kern="100" dirty="0" err="1">
                <a:effectLst/>
                <a:latin typeface="Poppins"/>
                <a:ea typeface="Aptos" panose="020B0004020202020204" pitchFamily="34" charset="0"/>
                <a:cs typeface="Poppins"/>
              </a:rPr>
              <a:t>Aesthetic</a:t>
            </a:r>
            <a:r>
              <a:rPr lang="de-DE" sz="900" kern="100" dirty="0">
                <a:effectLst/>
                <a:latin typeface="Poppins"/>
                <a:ea typeface="Aptos" panose="020B0004020202020204" pitchFamily="34" charset="0"/>
                <a:cs typeface="Poppins"/>
              </a:rPr>
              <a:t> Manipulation der Button zum „Folgen“ so hervorgehoben, dass er zum Anklicken verleitet. </a:t>
            </a:r>
            <a:br>
              <a:rPr lang="de-DE" sz="900" kern="100" dirty="0">
                <a:effectLst/>
                <a:latin typeface="Poppins"/>
                <a:ea typeface="Aptos" panose="020B0004020202020204" pitchFamily="34" charset="0"/>
                <a:cs typeface="Poppins"/>
              </a:rPr>
            </a:br>
            <a:r>
              <a:rPr lang="de-DE" sz="900" kern="100" dirty="0">
                <a:effectLst/>
                <a:latin typeface="Poppins"/>
                <a:ea typeface="Aptos" panose="020B0004020202020204" pitchFamily="34" charset="0"/>
                <a:cs typeface="Poppins"/>
              </a:rPr>
              <a:t>Auf dem Profil „Highlights“ in verschiedenen Kategorien und darunter mit großen Bildern ein direkter Zugang zu den zuletzt geposteten Beiträgen, um Menschen durch </a:t>
            </a:r>
            <a:r>
              <a:rPr lang="de-DE" sz="900" kern="100" dirty="0" err="1">
                <a:effectLst/>
                <a:latin typeface="Poppins"/>
                <a:ea typeface="Aptos" panose="020B0004020202020204" pitchFamily="34" charset="0"/>
                <a:cs typeface="Poppins"/>
              </a:rPr>
              <a:t>Aesthetic</a:t>
            </a:r>
            <a:r>
              <a:rPr lang="de-DE" sz="900" kern="100" dirty="0">
                <a:effectLst/>
                <a:latin typeface="Poppins"/>
                <a:ea typeface="Aptos" panose="020B0004020202020204" pitchFamily="34" charset="0"/>
                <a:cs typeface="Poppins"/>
              </a:rPr>
              <a:t> Manipulation in die Videos zu ziehen (sowohl durch die Darstellungsweise der Plattform mit großen Kacheln, als auch durch die Influencer*innen, die ansprechende Bilder und bunte Farben verwenden). </a:t>
            </a:r>
          </a:p>
          <a:p>
            <a:pPr marL="0" indent="0">
              <a:lnSpc>
                <a:spcPct val="120000"/>
              </a:lnSpc>
              <a:spcBef>
                <a:spcPts val="0"/>
              </a:spcBef>
              <a:buNone/>
            </a:pPr>
            <a:endParaRPr lang="de-DE" sz="900" kern="100" dirty="0">
              <a:latin typeface="Poppins"/>
              <a:ea typeface="Aptos" panose="020B0004020202020204" pitchFamily="34" charset="0"/>
              <a:cs typeface="Poppins"/>
            </a:endParaRPr>
          </a:p>
          <a:p>
            <a:pPr marL="0" indent="0">
              <a:lnSpc>
                <a:spcPct val="120000"/>
              </a:lnSpc>
              <a:spcBef>
                <a:spcPts val="0"/>
              </a:spcBef>
              <a:buNone/>
            </a:pPr>
            <a:r>
              <a:rPr lang="de-DE" sz="900" kern="100" dirty="0">
                <a:effectLst/>
                <a:latin typeface="Poppins"/>
                <a:ea typeface="Aptos" panose="020B0004020202020204" pitchFamily="34" charset="0"/>
                <a:cs typeface="Poppins"/>
              </a:rPr>
              <a:t>Mitte, Startscreen: </a:t>
            </a:r>
          </a:p>
          <a:p>
            <a:pPr marL="0" indent="0">
              <a:lnSpc>
                <a:spcPct val="120000"/>
              </a:lnSpc>
              <a:spcBef>
                <a:spcPts val="0"/>
              </a:spcBef>
              <a:buNone/>
            </a:pPr>
            <a:r>
              <a:rPr lang="de-DE" sz="900" kern="100" dirty="0">
                <a:effectLst/>
                <a:latin typeface="Poppins"/>
                <a:ea typeface="Aptos" panose="020B0004020202020204" pitchFamily="34" charset="0"/>
                <a:cs typeface="Poppins"/>
              </a:rPr>
              <a:t>Oben beim Herz und manchmal bei den Nachrichten sind rote Punkte, um zu zeigen, dass es dort etwas zu sehen gibt, in diesem Fall neue Likes und Nachrichten. </a:t>
            </a:r>
          </a:p>
          <a:p>
            <a:pPr marL="0" indent="0">
              <a:lnSpc>
                <a:spcPct val="120000"/>
              </a:lnSpc>
              <a:spcBef>
                <a:spcPts val="0"/>
              </a:spcBef>
              <a:buNone/>
            </a:pPr>
            <a:r>
              <a:rPr lang="de-DE" sz="900" kern="100" dirty="0">
                <a:effectLst/>
                <a:latin typeface="Poppins"/>
                <a:ea typeface="Aptos" panose="020B0004020202020204" pitchFamily="34" charset="0"/>
                <a:cs typeface="Poppins"/>
              </a:rPr>
              <a:t>Bei „</a:t>
            </a:r>
            <a:r>
              <a:rPr lang="de-DE" sz="900" kern="100" dirty="0" err="1">
                <a:effectLst/>
                <a:latin typeface="Poppins"/>
                <a:ea typeface="Aptos" panose="020B0004020202020204" pitchFamily="34" charset="0"/>
                <a:cs typeface="Poppins"/>
              </a:rPr>
              <a:t>Your</a:t>
            </a:r>
            <a:r>
              <a:rPr lang="de-DE" sz="900" kern="100" dirty="0">
                <a:effectLst/>
                <a:latin typeface="Poppins"/>
                <a:ea typeface="Aptos" panose="020B0004020202020204" pitchFamily="34" charset="0"/>
                <a:cs typeface="Poppins"/>
              </a:rPr>
              <a:t> Story“ kann man entweder etwas neues posten, oder wenn man schon etwas gepostet hat, die Interaktionen dazu sehen. Daneben finden sich die Stories der Menschen, bei denen der Algorithmus weiß, dass man sie wahrscheinlich anschauen möchte. Wenn man davon noch nicht überzeugt wird zu klicken, findet sich darunter ein Bild/ein Reel groß, bei dem man mit einem Klick die Möglichkeit zum Liken/Kommentieren/Teilen/ Speichern hat und sieht, wie viele Menschen damit schon interagiert haben. Sobald man mit dem Daumen nach oben wischt, sieht man das nächste Bild/Video. </a:t>
            </a:r>
          </a:p>
          <a:p>
            <a:pPr marL="0" indent="0">
              <a:lnSpc>
                <a:spcPct val="120000"/>
              </a:lnSpc>
              <a:spcBef>
                <a:spcPts val="0"/>
              </a:spcBef>
              <a:buNone/>
            </a:pPr>
            <a:r>
              <a:rPr lang="de-DE" sz="900" kern="100" dirty="0">
                <a:effectLst/>
                <a:latin typeface="Poppins"/>
                <a:ea typeface="Aptos" panose="020B0004020202020204" pitchFamily="34" charset="0"/>
                <a:cs typeface="Poppins"/>
              </a:rPr>
              <a:t> </a:t>
            </a:r>
          </a:p>
          <a:p>
            <a:pPr marL="0" indent="0">
              <a:lnSpc>
                <a:spcPct val="120000"/>
              </a:lnSpc>
              <a:spcBef>
                <a:spcPts val="0"/>
              </a:spcBef>
              <a:buNone/>
            </a:pPr>
            <a:r>
              <a:rPr lang="de-DE" sz="900" kern="100" dirty="0">
                <a:effectLst/>
                <a:latin typeface="Poppins"/>
                <a:ea typeface="Aptos" panose="020B0004020202020204" pitchFamily="34" charset="0"/>
                <a:cs typeface="Poppins"/>
              </a:rPr>
              <a:t>Rechts, Story:</a:t>
            </a:r>
          </a:p>
          <a:p>
            <a:pPr marL="0" indent="0">
              <a:lnSpc>
                <a:spcPct val="120000"/>
              </a:lnSpc>
              <a:spcBef>
                <a:spcPts val="0"/>
              </a:spcBef>
              <a:buNone/>
            </a:pPr>
            <a:r>
              <a:rPr lang="de-DE" sz="900" kern="100" dirty="0">
                <a:effectLst/>
                <a:latin typeface="Poppins"/>
                <a:ea typeface="Aptos" panose="020B0004020202020204" pitchFamily="34" charset="0"/>
                <a:cs typeface="Poppins"/>
              </a:rPr>
              <a:t>Möglichst wenige ablenkende Bildschirminhalte (</a:t>
            </a:r>
            <a:r>
              <a:rPr lang="de-DE" sz="900" kern="100" dirty="0" err="1">
                <a:effectLst/>
                <a:latin typeface="Poppins"/>
                <a:ea typeface="Aptos" panose="020B0004020202020204" pitchFamily="34" charset="0"/>
                <a:cs typeface="Poppins"/>
              </a:rPr>
              <a:t>Aesthetic</a:t>
            </a:r>
            <a:r>
              <a:rPr lang="de-DE" sz="900" kern="100" dirty="0">
                <a:effectLst/>
                <a:latin typeface="Poppins"/>
                <a:ea typeface="Aptos" panose="020B0004020202020204" pitchFamily="34" charset="0"/>
                <a:cs typeface="Poppins"/>
              </a:rPr>
              <a:t> Manipulation). Man sieht den Beitrag und ganz oben, wie viele es von dieser Person noch gibt. Darunter ein kleines Werbebanner oder Informationen zur hinterlegten Musik. Unten gibt es nur die Option zum Like auf einen Klick und eine Nachricht zu schreiben. Klickt man in die Nachrichtenzeile, gibt es weitere Interaktionsmöglichkeiten. </a:t>
            </a:r>
            <a:br>
              <a:rPr lang="de-DE" sz="900" kern="100" dirty="0">
                <a:effectLst/>
                <a:latin typeface="Poppins"/>
                <a:ea typeface="Aptos" panose="020B0004020202020204" pitchFamily="34" charset="0"/>
                <a:cs typeface="Poppins"/>
              </a:rPr>
            </a:br>
            <a:r>
              <a:rPr lang="de-DE" sz="900" kern="100" dirty="0">
                <a:effectLst/>
                <a:latin typeface="Poppins"/>
                <a:ea typeface="Aptos" panose="020B0004020202020204" pitchFamily="34" charset="0"/>
                <a:cs typeface="Poppins"/>
              </a:rPr>
              <a:t>Ziel davon ist es, möglichst wenig Reibung zu erzeugen, damit die Person schnell liken kann und danach direkt weiter zum nächsten Video geht, durch „</a:t>
            </a:r>
            <a:r>
              <a:rPr lang="de-DE" sz="900" kern="100" dirty="0" err="1">
                <a:effectLst/>
                <a:latin typeface="Poppins"/>
                <a:ea typeface="Aptos" panose="020B0004020202020204" pitchFamily="34" charset="0"/>
                <a:cs typeface="Poppins"/>
              </a:rPr>
              <a:t>Swipen</a:t>
            </a:r>
            <a:r>
              <a:rPr lang="de-DE" sz="900" kern="100" dirty="0">
                <a:effectLst/>
                <a:latin typeface="Poppins"/>
                <a:ea typeface="Aptos" panose="020B0004020202020204" pitchFamily="34" charset="0"/>
                <a:cs typeface="Poppins"/>
              </a:rPr>
              <a:t>“ direkt, oder automatisch sobald das Video zu Ende ist. Es gibt keinen Stillstand. </a:t>
            </a:r>
          </a:p>
        </p:txBody>
      </p:sp>
      <p:pic>
        <p:nvPicPr>
          <p:cNvPr id="5" name="Grafik 4" descr="Ein Bild, das Grafiken, Schrift, Grafikdesign, Screenshot enthält.&#10;&#10;Automatisch generierte Beschreibung">
            <a:extLst>
              <a:ext uri="{FF2B5EF4-FFF2-40B4-BE49-F238E27FC236}">
                <a16:creationId xmlns:a16="http://schemas.microsoft.com/office/drawing/2014/main" id="{9FFC3E37-BE63-3FFF-29C0-EB7E73733E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1921" y="188060"/>
            <a:ext cx="2762915" cy="626328"/>
          </a:xfrm>
          <a:prstGeom prst="rect">
            <a:avLst/>
          </a:prstGeom>
        </p:spPr>
      </p:pic>
    </p:spTree>
    <p:extLst>
      <p:ext uri="{BB962C8B-B14F-4D97-AF65-F5344CB8AC3E}">
        <p14:creationId xmlns:p14="http://schemas.microsoft.com/office/powerpoint/2010/main" val="6063968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0ED5B0-D750-EA01-DC3F-F2034C83C5F4}"/>
              </a:ext>
            </a:extLst>
          </p:cNvPr>
          <p:cNvSpPr>
            <a:spLocks noGrp="1"/>
          </p:cNvSpPr>
          <p:nvPr>
            <p:ph type="title"/>
          </p:nvPr>
        </p:nvSpPr>
        <p:spPr/>
        <p:txBody>
          <a:bodyPr/>
          <a:lstStyle/>
          <a:p>
            <a:r>
              <a:rPr lang="de-DE" b="1" err="1">
                <a:latin typeface="Poppins"/>
                <a:cs typeface="Poppins"/>
              </a:rPr>
              <a:t>Tiktok</a:t>
            </a:r>
            <a:endParaRPr lang="de-DE" dirty="0">
              <a:latin typeface="Poppins"/>
              <a:cs typeface="Poppins"/>
            </a:endParaRPr>
          </a:p>
        </p:txBody>
      </p:sp>
      <p:pic>
        <p:nvPicPr>
          <p:cNvPr id="3074" name="Picture 2" descr="What is TikTok? Tips and tricks... from a 30-odd year old Xennial">
            <a:extLst>
              <a:ext uri="{FF2B5EF4-FFF2-40B4-BE49-F238E27FC236}">
                <a16:creationId xmlns:a16="http://schemas.microsoft.com/office/drawing/2014/main" id="{BD703F49-0E59-C9F7-942B-B612DC9F60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842" y="1462091"/>
            <a:ext cx="2339554" cy="427532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TikTok Shop Tutorial 2024">
            <a:extLst>
              <a:ext uri="{FF2B5EF4-FFF2-40B4-BE49-F238E27FC236}">
                <a16:creationId xmlns:a16="http://schemas.microsoft.com/office/drawing/2014/main" id="{1A296D4F-0CDF-D67A-1102-082E220D24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3201" y="1322914"/>
            <a:ext cx="7158346" cy="4553682"/>
          </a:xfrm>
          <a:prstGeom prst="rect">
            <a:avLst/>
          </a:prstGeom>
          <a:noFill/>
          <a:extLst>
            <a:ext uri="{909E8E84-426E-40DD-AFC4-6F175D3DCCD1}">
              <a14:hiddenFill xmlns:a14="http://schemas.microsoft.com/office/drawing/2010/main">
                <a:solidFill>
                  <a:srgbClr val="FFFFFF"/>
                </a:solidFill>
              </a14:hiddenFill>
            </a:ext>
          </a:extLst>
        </p:spPr>
      </p:pic>
      <p:pic>
        <p:nvPicPr>
          <p:cNvPr id="5" name="Grafik 4">
            <a:extLst>
              <a:ext uri="{FF2B5EF4-FFF2-40B4-BE49-F238E27FC236}">
                <a16:creationId xmlns:a16="http://schemas.microsoft.com/office/drawing/2014/main" id="{E352E95B-CDB7-26EC-B251-46FE4A881F65}"/>
              </a:ext>
            </a:extLst>
          </p:cNvPr>
          <p:cNvPicPr>
            <a:picLocks noChangeAspect="1"/>
          </p:cNvPicPr>
          <p:nvPr/>
        </p:nvPicPr>
        <p:blipFill>
          <a:blip r:embed="rId4"/>
          <a:stretch>
            <a:fillRect/>
          </a:stretch>
        </p:blipFill>
        <p:spPr>
          <a:xfrm>
            <a:off x="9839352" y="1246752"/>
            <a:ext cx="2152950" cy="4706007"/>
          </a:xfrm>
          <a:prstGeom prst="rect">
            <a:avLst/>
          </a:prstGeom>
        </p:spPr>
      </p:pic>
      <p:pic>
        <p:nvPicPr>
          <p:cNvPr id="3" name="Grafik 2" descr="Ein Bild, das Grafiken, Schrift, Grafikdesign, Screenshot enthält.&#10;&#10;Automatisch generierte Beschreibung">
            <a:extLst>
              <a:ext uri="{FF2B5EF4-FFF2-40B4-BE49-F238E27FC236}">
                <a16:creationId xmlns:a16="http://schemas.microsoft.com/office/drawing/2014/main" id="{DB34CF53-CAB9-FA08-9812-257DC3D5C1D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71921" y="188060"/>
            <a:ext cx="2762915" cy="626328"/>
          </a:xfrm>
          <a:prstGeom prst="rect">
            <a:avLst/>
          </a:prstGeom>
        </p:spPr>
      </p:pic>
    </p:spTree>
    <p:extLst>
      <p:ext uri="{BB962C8B-B14F-4D97-AF65-F5344CB8AC3E}">
        <p14:creationId xmlns:p14="http://schemas.microsoft.com/office/powerpoint/2010/main" val="2033853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508F18-D67E-3B44-0E24-84235B3A97E5}"/>
              </a:ext>
            </a:extLst>
          </p:cNvPr>
          <p:cNvSpPr>
            <a:spLocks noGrp="1"/>
          </p:cNvSpPr>
          <p:nvPr>
            <p:ph type="title"/>
          </p:nvPr>
        </p:nvSpPr>
        <p:spPr/>
        <p:txBody>
          <a:bodyPr/>
          <a:lstStyle/>
          <a:p>
            <a:r>
              <a:rPr lang="de-DE" dirty="0" err="1">
                <a:latin typeface="Bungee" pitchFamily="2" charset="77"/>
                <a:ea typeface="Bungee" pitchFamily="2" charset="77"/>
              </a:rPr>
              <a:t>TikTok</a:t>
            </a:r>
            <a:endParaRPr lang="de-DE" dirty="0">
              <a:latin typeface="Bungee" pitchFamily="2" charset="77"/>
              <a:ea typeface="Bungee" pitchFamily="2" charset="77"/>
            </a:endParaRPr>
          </a:p>
        </p:txBody>
      </p:sp>
      <p:pic>
        <p:nvPicPr>
          <p:cNvPr id="9" name="Grafik 8">
            <a:extLst>
              <a:ext uri="{FF2B5EF4-FFF2-40B4-BE49-F238E27FC236}">
                <a16:creationId xmlns:a16="http://schemas.microsoft.com/office/drawing/2014/main" id="{339F3DF1-1BE6-7ACE-51F6-5FFF96719F18}"/>
              </a:ext>
            </a:extLst>
          </p:cNvPr>
          <p:cNvPicPr>
            <a:picLocks noGrp="1" noRot="1" noChangeAspect="1" noMove="1" noResize="1" noEditPoints="1" noAdjustHandles="1" noChangeArrowheads="1" noChangeShapeType="1" noCrop="1"/>
          </p:cNvPicPr>
          <p:nvPr/>
        </p:nvPicPr>
        <p:blipFill>
          <a:blip r:embed="rId2"/>
          <a:stretch>
            <a:fillRect/>
          </a:stretch>
        </p:blipFill>
        <p:spPr>
          <a:xfrm>
            <a:off x="2876528" y="6116583"/>
            <a:ext cx="261959" cy="249915"/>
          </a:xfrm>
          <a:prstGeom prst="rect">
            <a:avLst/>
          </a:prstGeom>
        </p:spPr>
      </p:pic>
      <p:sp>
        <p:nvSpPr>
          <p:cNvPr id="3" name="Inhaltsplatzhalter 2">
            <a:extLst>
              <a:ext uri="{FF2B5EF4-FFF2-40B4-BE49-F238E27FC236}">
                <a16:creationId xmlns:a16="http://schemas.microsoft.com/office/drawing/2014/main" id="{42DA1D0F-81B0-200C-4DC2-A0CED708F60E}"/>
              </a:ext>
            </a:extLst>
          </p:cNvPr>
          <p:cNvSpPr>
            <a:spLocks noGrp="1"/>
          </p:cNvSpPr>
          <p:nvPr>
            <p:ph idx="1"/>
          </p:nvPr>
        </p:nvSpPr>
        <p:spPr>
          <a:xfrm>
            <a:off x="838200" y="1523873"/>
            <a:ext cx="5169408" cy="4351338"/>
          </a:xfrm>
        </p:spPr>
        <p:txBody>
          <a:bodyPr>
            <a:noAutofit/>
          </a:bodyPr>
          <a:lstStyle/>
          <a:p>
            <a:pPr marL="0" indent="0">
              <a:lnSpc>
                <a:spcPct val="120000"/>
              </a:lnSpc>
              <a:spcBef>
                <a:spcPts val="0"/>
              </a:spcBef>
              <a:buNone/>
            </a:pPr>
            <a:r>
              <a:rPr lang="de-DE" sz="1100" b="1" kern="100" dirty="0">
                <a:effectLst/>
                <a:latin typeface="Poppins" pitchFamily="2" charset="77"/>
                <a:ea typeface="Aptos" panose="020B0004020202020204" pitchFamily="34" charset="0"/>
                <a:cs typeface="Poppins" pitchFamily="2" charset="77"/>
              </a:rPr>
              <a:t>Grundsätzliche Mechanismen:</a:t>
            </a:r>
          </a:p>
          <a:p>
            <a:pPr marL="0" indent="0">
              <a:lnSpc>
                <a:spcPct val="120000"/>
              </a:lnSpc>
              <a:spcBef>
                <a:spcPts val="0"/>
              </a:spcBef>
              <a:buNone/>
            </a:pPr>
            <a:endParaRPr lang="de-DE" sz="1100" b="1" kern="100" dirty="0">
              <a:latin typeface="Poppins" pitchFamily="2" charset="77"/>
              <a:ea typeface="Aptos" panose="020B0004020202020204" pitchFamily="34" charset="0"/>
              <a:cs typeface="Poppins" pitchFamily="2" charset="77"/>
            </a:endParaRPr>
          </a:p>
          <a:p>
            <a:pPr marL="0" indent="0">
              <a:lnSpc>
                <a:spcPct val="120000"/>
              </a:lnSpc>
              <a:spcBef>
                <a:spcPts val="0"/>
              </a:spcBef>
              <a:buNone/>
            </a:pPr>
            <a:r>
              <a:rPr lang="de-DE" sz="1100" b="1" kern="100" dirty="0">
                <a:effectLst/>
                <a:latin typeface="Poppins" pitchFamily="2" charset="77"/>
                <a:ea typeface="Aptos" panose="020B0004020202020204" pitchFamily="34" charset="0"/>
                <a:cs typeface="Poppins" pitchFamily="2" charset="77"/>
              </a:rPr>
              <a:t>1. Temporale Dark Patterns:</a:t>
            </a:r>
            <a:endParaRPr lang="de-DE" sz="1100" kern="100" dirty="0">
              <a:effectLst/>
              <a:latin typeface="Poppins" pitchFamily="2" charset="77"/>
              <a:ea typeface="Aptos" panose="020B0004020202020204" pitchFamily="34" charset="0"/>
              <a:cs typeface="Poppins" pitchFamily="2" charset="77"/>
            </a:endParaRPr>
          </a:p>
          <a:p>
            <a:pPr marL="342900" lvl="0" indent="-342900">
              <a:lnSpc>
                <a:spcPct val="120000"/>
              </a:lnSpc>
              <a:spcBef>
                <a:spcPts val="0"/>
              </a:spcBef>
              <a:buSzPts val="1000"/>
              <a:buFont typeface="Symbol" panose="05050102010706020507" pitchFamily="18" charset="2"/>
              <a:buChar char=""/>
              <a:tabLst>
                <a:tab pos="457200" algn="l"/>
              </a:tabLst>
            </a:pPr>
            <a:r>
              <a:rPr lang="de-DE" sz="1100" b="1" kern="100" dirty="0">
                <a:effectLst/>
                <a:latin typeface="Poppins" pitchFamily="2" charset="77"/>
                <a:ea typeface="Aptos" panose="020B0004020202020204" pitchFamily="34" charset="0"/>
                <a:cs typeface="Poppins" pitchFamily="2" charset="77"/>
              </a:rPr>
              <a:t>Endloses Scrollen</a:t>
            </a:r>
            <a:r>
              <a:rPr lang="de-DE" sz="1100" kern="100" dirty="0">
                <a:effectLst/>
                <a:latin typeface="Poppins" pitchFamily="2" charset="77"/>
                <a:ea typeface="Aptos" panose="020B0004020202020204" pitchFamily="34" charset="0"/>
                <a:cs typeface="Poppins" pitchFamily="2" charset="77"/>
              </a:rPr>
              <a:t>: </a:t>
            </a:r>
            <a:r>
              <a:rPr lang="de-DE" sz="1100" kern="100" dirty="0" err="1">
                <a:effectLst/>
                <a:latin typeface="Poppins" pitchFamily="2" charset="77"/>
                <a:ea typeface="Aptos" panose="020B0004020202020204" pitchFamily="34" charset="0"/>
                <a:cs typeface="Poppins" pitchFamily="2" charset="77"/>
              </a:rPr>
              <a:t>TikTok</a:t>
            </a:r>
            <a:r>
              <a:rPr lang="de-DE" sz="1100" kern="100" dirty="0">
                <a:effectLst/>
                <a:latin typeface="Poppins" pitchFamily="2" charset="77"/>
                <a:ea typeface="Aptos" panose="020B0004020202020204" pitchFamily="34" charset="0"/>
                <a:cs typeface="Poppins" pitchFamily="2" charset="77"/>
              </a:rPr>
              <a:t> nutzt eine endlose Video-Scroll-Funktion, die Nutzende dazu verleitet, viel Zeit in der App zu verbringen.</a:t>
            </a:r>
          </a:p>
          <a:p>
            <a:pPr marL="342900" lvl="0" indent="-342900">
              <a:lnSpc>
                <a:spcPct val="120000"/>
              </a:lnSpc>
              <a:spcBef>
                <a:spcPts val="0"/>
              </a:spcBef>
              <a:buSzPts val="1000"/>
              <a:buFont typeface="Symbol" panose="05050102010706020507" pitchFamily="18" charset="2"/>
              <a:buChar char=""/>
              <a:tabLst>
                <a:tab pos="457200" algn="l"/>
              </a:tabLst>
            </a:pPr>
            <a:r>
              <a:rPr lang="de-DE" sz="1100" b="1" kern="100" dirty="0">
                <a:effectLst/>
                <a:latin typeface="Poppins" pitchFamily="2" charset="77"/>
                <a:ea typeface="Aptos" panose="020B0004020202020204" pitchFamily="34" charset="0"/>
                <a:cs typeface="Poppins" pitchFamily="2" charset="77"/>
              </a:rPr>
              <a:t>Live Shopping und </a:t>
            </a:r>
            <a:r>
              <a:rPr lang="de-DE" sz="1100" b="1" kern="100" dirty="0" err="1">
                <a:effectLst/>
                <a:latin typeface="Poppins" pitchFamily="2" charset="77"/>
                <a:ea typeface="Aptos" panose="020B0004020202020204" pitchFamily="34" charset="0"/>
                <a:cs typeface="Poppins" pitchFamily="2" charset="77"/>
              </a:rPr>
              <a:t>Shoppable</a:t>
            </a:r>
            <a:r>
              <a:rPr lang="de-DE" sz="1100" b="1" kern="100" dirty="0">
                <a:effectLst/>
                <a:latin typeface="Poppins" pitchFamily="2" charset="77"/>
                <a:ea typeface="Aptos" panose="020B0004020202020204" pitchFamily="34" charset="0"/>
                <a:cs typeface="Poppins" pitchFamily="2" charset="77"/>
              </a:rPr>
              <a:t> Videos</a:t>
            </a:r>
            <a:r>
              <a:rPr lang="de-DE" sz="1100" kern="100" dirty="0">
                <a:effectLst/>
                <a:latin typeface="Poppins" pitchFamily="2" charset="77"/>
                <a:ea typeface="Aptos" panose="020B0004020202020204" pitchFamily="34" charset="0"/>
                <a:cs typeface="Poppins" pitchFamily="2" charset="77"/>
              </a:rPr>
              <a:t>: Echtzeit-Streaming von Produktvorstellungen, die zeitlich begrenzt verfügbar sind, um sofortige Käufe zu fördern.</a:t>
            </a:r>
          </a:p>
          <a:p>
            <a:pPr marL="0" indent="0">
              <a:lnSpc>
                <a:spcPct val="120000"/>
              </a:lnSpc>
              <a:spcBef>
                <a:spcPts val="0"/>
              </a:spcBef>
              <a:buNone/>
            </a:pPr>
            <a:r>
              <a:rPr lang="de-DE" sz="1100" b="1" kern="100" dirty="0">
                <a:effectLst/>
                <a:latin typeface="Poppins" pitchFamily="2" charset="77"/>
                <a:ea typeface="Aptos" panose="020B0004020202020204" pitchFamily="34" charset="0"/>
                <a:cs typeface="Poppins" pitchFamily="2" charset="77"/>
              </a:rPr>
              <a:t>2. Soziale Dark Patterns:</a:t>
            </a:r>
            <a:endParaRPr lang="de-DE" sz="1100" kern="100" dirty="0">
              <a:effectLst/>
              <a:latin typeface="Poppins" pitchFamily="2" charset="77"/>
              <a:ea typeface="Aptos" panose="020B0004020202020204" pitchFamily="34" charset="0"/>
              <a:cs typeface="Poppins" pitchFamily="2" charset="77"/>
            </a:endParaRPr>
          </a:p>
          <a:p>
            <a:pPr marL="342900" lvl="0" indent="-342900">
              <a:lnSpc>
                <a:spcPct val="120000"/>
              </a:lnSpc>
              <a:spcBef>
                <a:spcPts val="0"/>
              </a:spcBef>
              <a:buSzPts val="1000"/>
              <a:buFont typeface="Symbol" panose="05050102010706020507" pitchFamily="18" charset="2"/>
              <a:buChar char=""/>
              <a:tabLst>
                <a:tab pos="457200" algn="l"/>
              </a:tabLst>
            </a:pPr>
            <a:r>
              <a:rPr lang="de-DE" sz="1100" b="1" kern="100" dirty="0" err="1">
                <a:effectLst/>
                <a:latin typeface="Poppins" pitchFamily="2" charset="77"/>
                <a:ea typeface="Aptos" panose="020B0004020202020204" pitchFamily="34" charset="0"/>
                <a:cs typeface="Poppins" pitchFamily="2" charset="77"/>
              </a:rPr>
              <a:t>Social</a:t>
            </a:r>
            <a:r>
              <a:rPr lang="de-DE" sz="1100" b="1" kern="100" dirty="0">
                <a:effectLst/>
                <a:latin typeface="Poppins" pitchFamily="2" charset="77"/>
                <a:ea typeface="Aptos" panose="020B0004020202020204" pitchFamily="34" charset="0"/>
                <a:cs typeface="Poppins" pitchFamily="2" charset="77"/>
              </a:rPr>
              <a:t> Proof</a:t>
            </a:r>
            <a:r>
              <a:rPr lang="de-DE" sz="1100" kern="100" dirty="0">
                <a:effectLst/>
                <a:latin typeface="Poppins" pitchFamily="2" charset="77"/>
                <a:ea typeface="Aptos" panose="020B0004020202020204" pitchFamily="34" charset="0"/>
                <a:cs typeface="Poppins" pitchFamily="2" charset="77"/>
              </a:rPr>
              <a:t>: Hervorhebung von Likes, Kommentaren und Shares, um das Engagement zu erhöhen.</a:t>
            </a:r>
          </a:p>
          <a:p>
            <a:pPr marL="342900" lvl="0" indent="-342900">
              <a:lnSpc>
                <a:spcPct val="120000"/>
              </a:lnSpc>
              <a:spcBef>
                <a:spcPts val="0"/>
              </a:spcBef>
              <a:buSzPts val="1000"/>
              <a:buFont typeface="Symbol" panose="05050102010706020507" pitchFamily="18" charset="2"/>
              <a:buChar char=""/>
              <a:tabLst>
                <a:tab pos="457200" algn="l"/>
              </a:tabLst>
            </a:pPr>
            <a:r>
              <a:rPr lang="de-DE" sz="1100" b="1" kern="100" dirty="0">
                <a:effectLst/>
                <a:latin typeface="Poppins" pitchFamily="2" charset="77"/>
                <a:ea typeface="Aptos" panose="020B0004020202020204" pitchFamily="34" charset="0"/>
                <a:cs typeface="Poppins" pitchFamily="2" charset="77"/>
              </a:rPr>
              <a:t>Follower-Zwang</a:t>
            </a:r>
            <a:r>
              <a:rPr lang="de-DE" sz="1100" kern="100" dirty="0">
                <a:effectLst/>
                <a:latin typeface="Poppins" pitchFamily="2" charset="77"/>
                <a:ea typeface="Aptos" panose="020B0004020202020204" pitchFamily="34" charset="0"/>
                <a:cs typeface="Poppins" pitchFamily="2" charset="77"/>
              </a:rPr>
              <a:t>: Nutzende werden durch Benachrichtigungen und In-App-Hinweise dazu motiviert, mehr Menschen zu folgen und ihre Inhalte zu liken.</a:t>
            </a:r>
          </a:p>
          <a:p>
            <a:pPr marL="0" indent="0">
              <a:lnSpc>
                <a:spcPct val="120000"/>
              </a:lnSpc>
              <a:spcBef>
                <a:spcPts val="0"/>
              </a:spcBef>
              <a:buNone/>
            </a:pPr>
            <a:r>
              <a:rPr lang="de-DE" sz="1100" b="1" kern="100" dirty="0">
                <a:effectLst/>
                <a:latin typeface="Poppins" pitchFamily="2" charset="77"/>
                <a:ea typeface="Aptos" panose="020B0004020202020204" pitchFamily="34" charset="0"/>
                <a:cs typeface="Poppins" pitchFamily="2" charset="77"/>
              </a:rPr>
              <a:t>3. Monetäre Dark Patterns:</a:t>
            </a:r>
            <a:endParaRPr lang="de-DE" sz="1100" kern="100" dirty="0">
              <a:effectLst/>
              <a:latin typeface="Poppins" pitchFamily="2" charset="77"/>
              <a:ea typeface="Aptos" panose="020B0004020202020204" pitchFamily="34" charset="0"/>
              <a:cs typeface="Poppins" pitchFamily="2" charset="77"/>
            </a:endParaRPr>
          </a:p>
          <a:p>
            <a:pPr marL="342900" lvl="0" indent="-342900">
              <a:lnSpc>
                <a:spcPct val="120000"/>
              </a:lnSpc>
              <a:spcBef>
                <a:spcPts val="0"/>
              </a:spcBef>
              <a:buSzPts val="1000"/>
              <a:buFont typeface="Symbol" panose="05050102010706020507" pitchFamily="18" charset="2"/>
              <a:buChar char=""/>
              <a:tabLst>
                <a:tab pos="457200" algn="l"/>
              </a:tabLst>
            </a:pPr>
            <a:r>
              <a:rPr lang="de-DE" sz="1100" b="1" kern="100" dirty="0">
                <a:effectLst/>
                <a:latin typeface="Poppins" pitchFamily="2" charset="77"/>
                <a:ea typeface="Aptos" panose="020B0004020202020204" pitchFamily="34" charset="0"/>
                <a:cs typeface="Poppins" pitchFamily="2" charset="77"/>
              </a:rPr>
              <a:t>In-App Käufe</a:t>
            </a:r>
            <a:r>
              <a:rPr lang="de-DE" sz="1100" kern="100" dirty="0">
                <a:effectLst/>
                <a:latin typeface="Poppins" pitchFamily="2" charset="77"/>
                <a:ea typeface="Aptos" panose="020B0004020202020204" pitchFamily="34" charset="0"/>
                <a:cs typeface="Poppins" pitchFamily="2" charset="77"/>
              </a:rPr>
              <a:t>: Kaufoptionen für virtuelle Geschenke und Produkte, die direkt in Live-Streams und </a:t>
            </a:r>
            <a:r>
              <a:rPr lang="de-DE" sz="1100" kern="100" dirty="0" err="1">
                <a:effectLst/>
                <a:latin typeface="Poppins" pitchFamily="2" charset="77"/>
                <a:ea typeface="Aptos" panose="020B0004020202020204" pitchFamily="34" charset="0"/>
                <a:cs typeface="Poppins" pitchFamily="2" charset="77"/>
              </a:rPr>
              <a:t>Shoppable</a:t>
            </a:r>
            <a:r>
              <a:rPr lang="de-DE" sz="1100" kern="100" dirty="0">
                <a:effectLst/>
                <a:latin typeface="Poppins" pitchFamily="2" charset="77"/>
                <a:ea typeface="Aptos" panose="020B0004020202020204" pitchFamily="34" charset="0"/>
                <a:cs typeface="Poppins" pitchFamily="2" charset="77"/>
              </a:rPr>
              <a:t> Videos integriert sind.</a:t>
            </a:r>
          </a:p>
          <a:p>
            <a:pPr marL="342900" lvl="0" indent="-342900">
              <a:lnSpc>
                <a:spcPct val="120000"/>
              </a:lnSpc>
              <a:spcBef>
                <a:spcPts val="0"/>
              </a:spcBef>
              <a:buSzPts val="1000"/>
              <a:buFont typeface="Symbol" panose="05050102010706020507" pitchFamily="18" charset="2"/>
              <a:buChar char=""/>
              <a:tabLst>
                <a:tab pos="457200" algn="l"/>
              </a:tabLst>
            </a:pPr>
            <a:r>
              <a:rPr lang="de-DE" sz="1100" b="1" kern="100" dirty="0">
                <a:effectLst/>
                <a:latin typeface="Poppins" pitchFamily="2" charset="77"/>
                <a:ea typeface="Aptos" panose="020B0004020202020204" pitchFamily="34" charset="0"/>
                <a:cs typeface="Poppins" pitchFamily="2" charset="77"/>
              </a:rPr>
              <a:t>Limited Time </a:t>
            </a:r>
            <a:r>
              <a:rPr lang="de-DE" sz="1100" b="1" kern="100" dirty="0" err="1">
                <a:effectLst/>
                <a:latin typeface="Poppins" pitchFamily="2" charset="77"/>
                <a:ea typeface="Aptos" panose="020B0004020202020204" pitchFamily="34" charset="0"/>
                <a:cs typeface="Poppins" pitchFamily="2" charset="77"/>
              </a:rPr>
              <a:t>Offers</a:t>
            </a:r>
            <a:r>
              <a:rPr lang="de-DE" sz="1100" kern="100" dirty="0">
                <a:effectLst/>
                <a:latin typeface="Poppins" pitchFamily="2" charset="77"/>
                <a:ea typeface="Aptos" panose="020B0004020202020204" pitchFamily="34" charset="0"/>
                <a:cs typeface="Poppins" pitchFamily="2" charset="77"/>
              </a:rPr>
              <a:t>: Zeitlich begrenzte Angebote, die Nutzende dazu verleiten, sofortige Kaufentscheidungen zu treffen.</a:t>
            </a:r>
          </a:p>
          <a:p>
            <a:pPr marL="0" indent="0">
              <a:lnSpc>
                <a:spcPct val="120000"/>
              </a:lnSpc>
              <a:spcBef>
                <a:spcPts val="0"/>
              </a:spcBef>
              <a:buNone/>
            </a:pPr>
            <a:r>
              <a:rPr lang="de-DE" sz="1100" b="1" kern="100" dirty="0">
                <a:effectLst/>
                <a:latin typeface="Poppins" pitchFamily="2" charset="77"/>
                <a:ea typeface="Aptos" panose="020B0004020202020204" pitchFamily="34" charset="0"/>
                <a:cs typeface="Poppins" pitchFamily="2" charset="77"/>
              </a:rPr>
              <a:t>4. Psychologische Dark Patterns:</a:t>
            </a:r>
            <a:endParaRPr lang="de-DE" sz="1100" kern="100" dirty="0">
              <a:effectLst/>
              <a:latin typeface="Poppins" pitchFamily="2" charset="77"/>
              <a:ea typeface="Aptos" panose="020B0004020202020204" pitchFamily="34" charset="0"/>
              <a:cs typeface="Poppins" pitchFamily="2" charset="77"/>
            </a:endParaRPr>
          </a:p>
          <a:p>
            <a:pPr marL="342900" lvl="0" indent="-342900">
              <a:lnSpc>
                <a:spcPct val="120000"/>
              </a:lnSpc>
              <a:spcBef>
                <a:spcPts val="0"/>
              </a:spcBef>
              <a:buSzPts val="1000"/>
              <a:buFont typeface="Symbol" panose="05050102010706020507" pitchFamily="18" charset="2"/>
              <a:buChar char=""/>
              <a:tabLst>
                <a:tab pos="457200" algn="l"/>
              </a:tabLst>
            </a:pPr>
            <a:r>
              <a:rPr lang="de-DE" sz="1100" b="1" kern="100" dirty="0">
                <a:effectLst/>
                <a:latin typeface="Poppins" pitchFamily="2" charset="77"/>
                <a:ea typeface="Aptos" panose="020B0004020202020204" pitchFamily="34" charset="0"/>
                <a:cs typeface="Poppins" pitchFamily="2" charset="77"/>
              </a:rPr>
              <a:t>Belohnungssysteme</a:t>
            </a:r>
            <a:r>
              <a:rPr lang="de-DE" sz="1100" kern="100" dirty="0">
                <a:effectLst/>
                <a:latin typeface="Poppins" pitchFamily="2" charset="77"/>
                <a:ea typeface="Aptos" panose="020B0004020202020204" pitchFamily="34" charset="0"/>
                <a:cs typeface="Poppins" pitchFamily="2" charset="77"/>
              </a:rPr>
              <a:t>: Likes, Follower und Shares dienen als Belohnungen und erzeugen eine Feedbackschleife, die zur ständigen Nutzung anregt.</a:t>
            </a:r>
          </a:p>
          <a:p>
            <a:pPr marL="342900" lvl="0" indent="-342900">
              <a:lnSpc>
                <a:spcPct val="120000"/>
              </a:lnSpc>
              <a:spcBef>
                <a:spcPts val="0"/>
              </a:spcBef>
              <a:buSzPts val="1000"/>
              <a:buFont typeface="Symbol" panose="05050102010706020507" pitchFamily="18" charset="2"/>
              <a:buChar char=""/>
              <a:tabLst>
                <a:tab pos="457200" algn="l"/>
              </a:tabLst>
            </a:pPr>
            <a:r>
              <a:rPr lang="de-DE" sz="1100" b="1" kern="100" dirty="0">
                <a:effectLst/>
                <a:latin typeface="Poppins" pitchFamily="2" charset="77"/>
                <a:ea typeface="Aptos" panose="020B0004020202020204" pitchFamily="34" charset="0"/>
                <a:cs typeface="Poppins" pitchFamily="2" charset="77"/>
              </a:rPr>
              <a:t>Filter und Effekte</a:t>
            </a:r>
            <a:r>
              <a:rPr lang="de-DE" sz="1100" kern="100" dirty="0">
                <a:effectLst/>
                <a:latin typeface="Poppins" pitchFamily="2" charset="77"/>
                <a:ea typeface="Aptos" panose="020B0004020202020204" pitchFamily="34" charset="0"/>
                <a:cs typeface="Poppins" pitchFamily="2" charset="77"/>
              </a:rPr>
              <a:t>: Verwendung von AR-Filtern und Effekten, die die Interaktion und das Teilen von Inhalten fördern.</a:t>
            </a:r>
          </a:p>
        </p:txBody>
      </p:sp>
      <p:sp>
        <p:nvSpPr>
          <p:cNvPr id="4" name="Inhaltsplatzhalter 2">
            <a:extLst>
              <a:ext uri="{FF2B5EF4-FFF2-40B4-BE49-F238E27FC236}">
                <a16:creationId xmlns:a16="http://schemas.microsoft.com/office/drawing/2014/main" id="{797AEB3C-205F-5766-BA59-A4358098B8DD}"/>
              </a:ext>
            </a:extLst>
          </p:cNvPr>
          <p:cNvSpPr txBox="1">
            <a:spLocks/>
          </p:cNvSpPr>
          <p:nvPr/>
        </p:nvSpPr>
        <p:spPr>
          <a:xfrm>
            <a:off x="6376416" y="1523873"/>
            <a:ext cx="5169408" cy="43513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100000"/>
              </a:lnSpc>
              <a:buNone/>
              <a:tabLst>
                <a:tab pos="457200" algn="l"/>
              </a:tabLst>
            </a:pPr>
            <a:r>
              <a:rPr lang="de-DE" sz="1100" b="1" kern="100" dirty="0">
                <a:effectLst/>
                <a:latin typeface="Poppins" pitchFamily="2" charset="77"/>
                <a:ea typeface="Aptos" panose="020B0004020202020204" pitchFamily="34" charset="0"/>
                <a:cs typeface="Poppins" pitchFamily="2" charset="77"/>
              </a:rPr>
              <a:t>Konkrete Beispiele:</a:t>
            </a:r>
          </a:p>
          <a:p>
            <a:pPr marL="0" lvl="0" indent="0">
              <a:lnSpc>
                <a:spcPct val="100000"/>
              </a:lnSpc>
              <a:buNone/>
              <a:tabLst>
                <a:tab pos="457200" algn="l"/>
              </a:tabLst>
            </a:pPr>
            <a:endParaRPr lang="de-DE" sz="1100" b="1" kern="100" dirty="0">
              <a:effectLst/>
              <a:latin typeface="Poppins" pitchFamily="2" charset="77"/>
              <a:ea typeface="Aptos" panose="020B0004020202020204" pitchFamily="34" charset="0"/>
              <a:cs typeface="Poppins" pitchFamily="2" charset="77"/>
            </a:endParaRPr>
          </a:p>
          <a:p>
            <a:pPr marL="342900" lvl="0" indent="-342900">
              <a:lnSpc>
                <a:spcPct val="100000"/>
              </a:lnSpc>
              <a:buFont typeface="+mj-lt"/>
              <a:buAutoNum type="arabicPeriod"/>
              <a:tabLst>
                <a:tab pos="457200" algn="l"/>
              </a:tabLst>
            </a:pPr>
            <a:r>
              <a:rPr lang="de-DE" sz="1100" b="1" kern="100" dirty="0">
                <a:effectLst/>
                <a:latin typeface="Poppins" pitchFamily="2" charset="77"/>
                <a:ea typeface="Aptos" panose="020B0004020202020204" pitchFamily="34" charset="0"/>
                <a:cs typeface="Poppins" pitchFamily="2" charset="77"/>
              </a:rPr>
              <a:t>Erster Bildschirm (</a:t>
            </a:r>
            <a:r>
              <a:rPr lang="de-DE" sz="1100" b="1" kern="100" dirty="0" err="1">
                <a:effectLst/>
                <a:latin typeface="Poppins" pitchFamily="2" charset="77"/>
                <a:ea typeface="Aptos" panose="020B0004020202020204" pitchFamily="34" charset="0"/>
                <a:cs typeface="Poppins" pitchFamily="2" charset="77"/>
              </a:rPr>
              <a:t>Following</a:t>
            </a:r>
            <a:r>
              <a:rPr lang="de-DE" sz="1100" b="1" kern="100" dirty="0">
                <a:effectLst/>
                <a:latin typeface="Poppins" pitchFamily="2" charset="77"/>
                <a:ea typeface="Aptos" panose="020B0004020202020204" pitchFamily="34" charset="0"/>
                <a:cs typeface="Poppins" pitchFamily="2" charset="77"/>
              </a:rPr>
              <a:t> und </a:t>
            </a:r>
            <a:r>
              <a:rPr lang="de-DE" sz="1100" b="1" kern="100" dirty="0" err="1">
                <a:effectLst/>
                <a:latin typeface="Poppins" pitchFamily="2" charset="77"/>
                <a:ea typeface="Aptos" panose="020B0004020202020204" pitchFamily="34" charset="0"/>
                <a:cs typeface="Poppins" pitchFamily="2" charset="77"/>
              </a:rPr>
              <a:t>For</a:t>
            </a:r>
            <a:r>
              <a:rPr lang="de-DE" sz="1100" b="1" kern="100" dirty="0">
                <a:effectLst/>
                <a:latin typeface="Poppins" pitchFamily="2" charset="77"/>
                <a:ea typeface="Aptos" panose="020B0004020202020204" pitchFamily="34" charset="0"/>
                <a:cs typeface="Poppins" pitchFamily="2" charset="77"/>
              </a:rPr>
              <a:t> </a:t>
            </a:r>
            <a:r>
              <a:rPr lang="de-DE" sz="1100" b="1" kern="100" dirty="0" err="1">
                <a:effectLst/>
                <a:latin typeface="Poppins" pitchFamily="2" charset="77"/>
                <a:ea typeface="Aptos" panose="020B0004020202020204" pitchFamily="34" charset="0"/>
                <a:cs typeface="Poppins" pitchFamily="2" charset="77"/>
              </a:rPr>
              <a:t>You</a:t>
            </a:r>
            <a:r>
              <a:rPr lang="de-DE" sz="1100" b="1" kern="100" dirty="0">
                <a:effectLst/>
                <a:latin typeface="Poppins" pitchFamily="2" charset="77"/>
                <a:ea typeface="Aptos" panose="020B0004020202020204" pitchFamily="34" charset="0"/>
                <a:cs typeface="Poppins" pitchFamily="2" charset="77"/>
              </a:rPr>
              <a:t> Feed)</a:t>
            </a:r>
            <a:r>
              <a:rPr lang="de-DE" sz="1100" kern="100" dirty="0">
                <a:effectLst/>
                <a:latin typeface="Poppins" pitchFamily="2" charset="77"/>
                <a:ea typeface="Aptos" panose="020B0004020202020204" pitchFamily="34" charset="0"/>
                <a:cs typeface="Poppins" pitchFamily="2" charset="77"/>
              </a:rPr>
              <a:t>:</a:t>
            </a:r>
          </a:p>
          <a:p>
            <a:pPr marL="742950" lvl="1" indent="-285750">
              <a:lnSpc>
                <a:spcPct val="100000"/>
              </a:lnSpc>
              <a:buSzPts val="1000"/>
              <a:buFont typeface="Courier New" panose="02070309020205020404" pitchFamily="49" charset="0"/>
              <a:buChar char="o"/>
              <a:tabLst>
                <a:tab pos="914400" algn="l"/>
              </a:tabLst>
            </a:pPr>
            <a:r>
              <a:rPr lang="de-DE" sz="1100" b="1" kern="100" dirty="0">
                <a:effectLst/>
                <a:latin typeface="Poppins" pitchFamily="2" charset="77"/>
                <a:ea typeface="Aptos" panose="020B0004020202020204" pitchFamily="34" charset="0"/>
                <a:cs typeface="Poppins" pitchFamily="2" charset="77"/>
              </a:rPr>
              <a:t>Endloses Scrollen</a:t>
            </a:r>
            <a:r>
              <a:rPr lang="de-DE" sz="1100" kern="100" dirty="0">
                <a:effectLst/>
                <a:latin typeface="Poppins" pitchFamily="2" charset="77"/>
                <a:ea typeface="Aptos" panose="020B0004020202020204" pitchFamily="34" charset="0"/>
                <a:cs typeface="Poppins" pitchFamily="2" charset="77"/>
              </a:rPr>
              <a:t>: Nutzende können wie in Instagram unendlich viele Videos anschauen, was die Verweildauer in der App erhöht.</a:t>
            </a:r>
          </a:p>
          <a:p>
            <a:pPr marL="742950" lvl="1" indent="-285750">
              <a:lnSpc>
                <a:spcPct val="100000"/>
              </a:lnSpc>
              <a:buSzPts val="1000"/>
              <a:buFont typeface="Courier New" panose="02070309020205020404" pitchFamily="49" charset="0"/>
              <a:buChar char="o"/>
              <a:tabLst>
                <a:tab pos="914400" algn="l"/>
              </a:tabLst>
            </a:pPr>
            <a:r>
              <a:rPr lang="de-DE" sz="1100" b="1" kern="100" dirty="0" err="1">
                <a:effectLst/>
                <a:latin typeface="Poppins" pitchFamily="2" charset="77"/>
                <a:ea typeface="Aptos" panose="020B0004020202020204" pitchFamily="34" charset="0"/>
                <a:cs typeface="Poppins" pitchFamily="2" charset="77"/>
              </a:rPr>
              <a:t>Social</a:t>
            </a:r>
            <a:r>
              <a:rPr lang="de-DE" sz="1100" b="1" kern="100" dirty="0">
                <a:effectLst/>
                <a:latin typeface="Poppins" pitchFamily="2" charset="77"/>
                <a:ea typeface="Aptos" panose="020B0004020202020204" pitchFamily="34" charset="0"/>
                <a:cs typeface="Poppins" pitchFamily="2" charset="77"/>
              </a:rPr>
              <a:t> Proof</a:t>
            </a:r>
            <a:r>
              <a:rPr lang="de-DE" sz="1100" kern="100" dirty="0">
                <a:effectLst/>
                <a:latin typeface="Poppins" pitchFamily="2" charset="77"/>
                <a:ea typeface="Aptos" panose="020B0004020202020204" pitchFamily="34" charset="0"/>
                <a:cs typeface="Poppins" pitchFamily="2" charset="77"/>
              </a:rPr>
              <a:t>: Anzahl der Likes, Kommentare und Shares wird prominent angezeigt.</a:t>
            </a:r>
          </a:p>
          <a:p>
            <a:pPr marL="342900" lvl="0" indent="-342900">
              <a:lnSpc>
                <a:spcPct val="100000"/>
              </a:lnSpc>
              <a:buFont typeface="+mj-lt"/>
              <a:buAutoNum type="arabicPeriod"/>
              <a:tabLst>
                <a:tab pos="457200" algn="l"/>
              </a:tabLst>
            </a:pPr>
            <a:r>
              <a:rPr lang="de-DE" sz="1100" b="1" kern="100" dirty="0">
                <a:effectLst/>
                <a:latin typeface="Poppins" pitchFamily="2" charset="77"/>
                <a:ea typeface="Aptos" panose="020B0004020202020204" pitchFamily="34" charset="0"/>
                <a:cs typeface="Poppins" pitchFamily="2" charset="77"/>
              </a:rPr>
              <a:t>Zweiter Bildschirm (LIVE Shopping)</a:t>
            </a:r>
            <a:r>
              <a:rPr lang="de-DE" sz="1100" kern="100" dirty="0">
                <a:effectLst/>
                <a:latin typeface="Poppins" pitchFamily="2" charset="77"/>
                <a:ea typeface="Aptos" panose="020B0004020202020204" pitchFamily="34" charset="0"/>
                <a:cs typeface="Poppins" pitchFamily="2" charset="77"/>
              </a:rPr>
              <a:t>:</a:t>
            </a:r>
          </a:p>
          <a:p>
            <a:pPr marL="742950" lvl="1" indent="-285750">
              <a:lnSpc>
                <a:spcPct val="100000"/>
              </a:lnSpc>
              <a:buSzPts val="1000"/>
              <a:buFont typeface="Courier New" panose="02070309020205020404" pitchFamily="49" charset="0"/>
              <a:buChar char="o"/>
              <a:tabLst>
                <a:tab pos="914400" algn="l"/>
              </a:tabLst>
            </a:pPr>
            <a:r>
              <a:rPr lang="de-DE" sz="1100" b="1" kern="100" dirty="0">
                <a:effectLst/>
                <a:latin typeface="Poppins" pitchFamily="2" charset="77"/>
                <a:ea typeface="Aptos" panose="020B0004020202020204" pitchFamily="34" charset="0"/>
                <a:cs typeface="Poppins" pitchFamily="2" charset="77"/>
              </a:rPr>
              <a:t>Echtzeit-Streaming</a:t>
            </a:r>
            <a:r>
              <a:rPr lang="de-DE" sz="1100" kern="100" dirty="0">
                <a:effectLst/>
                <a:latin typeface="Poppins" pitchFamily="2" charset="77"/>
                <a:ea typeface="Aptos" panose="020B0004020202020204" pitchFamily="34" charset="0"/>
                <a:cs typeface="Poppins" pitchFamily="2" charset="77"/>
              </a:rPr>
              <a:t>: Live-Produktvorstellungen schaffen eine Dringlichkeit, sofort zu kaufen und vermeiden, dass die Nutzenden Zeit zum Nachdenken haben. </a:t>
            </a:r>
            <a:r>
              <a:rPr lang="de-DE" sz="1100" kern="100" dirty="0" err="1">
                <a:effectLst/>
                <a:latin typeface="Poppins" pitchFamily="2" charset="77"/>
                <a:ea typeface="Aptos" panose="020B0004020202020204" pitchFamily="34" charset="0"/>
                <a:cs typeface="Poppins" pitchFamily="2" charset="77"/>
              </a:rPr>
              <a:t>Artificial</a:t>
            </a:r>
            <a:r>
              <a:rPr lang="de-DE" sz="1100" kern="100" dirty="0">
                <a:effectLst/>
                <a:latin typeface="Poppins" pitchFamily="2" charset="77"/>
                <a:ea typeface="Aptos" panose="020B0004020202020204" pitchFamily="34" charset="0"/>
                <a:cs typeface="Poppins" pitchFamily="2" charset="77"/>
              </a:rPr>
              <a:t> </a:t>
            </a:r>
            <a:r>
              <a:rPr lang="de-DE" sz="1100" kern="100" dirty="0" err="1">
                <a:effectLst/>
                <a:latin typeface="Poppins" pitchFamily="2" charset="77"/>
                <a:ea typeface="Aptos" panose="020B0004020202020204" pitchFamily="34" charset="0"/>
                <a:cs typeface="Poppins" pitchFamily="2" charset="77"/>
              </a:rPr>
              <a:t>Scarcity</a:t>
            </a:r>
            <a:r>
              <a:rPr lang="de-DE" sz="1100" kern="100" dirty="0">
                <a:effectLst/>
                <a:latin typeface="Poppins" pitchFamily="2" charset="77"/>
                <a:ea typeface="Aptos" panose="020B0004020202020204" pitchFamily="34" charset="0"/>
                <a:cs typeface="Poppins" pitchFamily="2" charset="77"/>
              </a:rPr>
              <a:t> und  </a:t>
            </a:r>
            <a:r>
              <a:rPr lang="de-DE" sz="1100" kern="100" dirty="0" err="1">
                <a:effectLst/>
                <a:latin typeface="Poppins" pitchFamily="2" charset="77"/>
                <a:ea typeface="Aptos" panose="020B0004020202020204" pitchFamily="34" charset="0"/>
                <a:cs typeface="Poppins" pitchFamily="2" charset="77"/>
              </a:rPr>
              <a:t>Accidental</a:t>
            </a:r>
            <a:r>
              <a:rPr lang="de-DE" sz="1100" kern="100" dirty="0">
                <a:effectLst/>
                <a:latin typeface="Poppins" pitchFamily="2" charset="77"/>
                <a:ea typeface="Aptos" panose="020B0004020202020204" pitchFamily="34" charset="0"/>
                <a:cs typeface="Poppins" pitchFamily="2" charset="77"/>
              </a:rPr>
              <a:t> </a:t>
            </a:r>
            <a:r>
              <a:rPr lang="de-DE" sz="1100" kern="100" dirty="0" err="1">
                <a:effectLst/>
                <a:latin typeface="Poppins" pitchFamily="2" charset="77"/>
                <a:ea typeface="Aptos" panose="020B0004020202020204" pitchFamily="34" charset="0"/>
                <a:cs typeface="Poppins" pitchFamily="2" charset="77"/>
              </a:rPr>
              <a:t>Purchases</a:t>
            </a:r>
            <a:r>
              <a:rPr lang="de-DE" sz="1100" kern="100" dirty="0">
                <a:effectLst/>
                <a:latin typeface="Poppins" pitchFamily="2" charset="77"/>
                <a:ea typeface="Aptos" panose="020B0004020202020204" pitchFamily="34" charset="0"/>
                <a:cs typeface="Poppins" pitchFamily="2" charset="77"/>
              </a:rPr>
              <a:t> werden dabei genutzt. </a:t>
            </a:r>
          </a:p>
          <a:p>
            <a:pPr marL="342900" lvl="0" indent="-342900">
              <a:lnSpc>
                <a:spcPct val="100000"/>
              </a:lnSpc>
              <a:buFont typeface="+mj-lt"/>
              <a:buAutoNum type="arabicPeriod"/>
              <a:tabLst>
                <a:tab pos="457200" algn="l"/>
              </a:tabLst>
            </a:pPr>
            <a:r>
              <a:rPr lang="de-DE" sz="1100" b="1" kern="100" dirty="0">
                <a:effectLst/>
                <a:latin typeface="Poppins" pitchFamily="2" charset="77"/>
                <a:ea typeface="Aptos" panose="020B0004020202020204" pitchFamily="34" charset="0"/>
                <a:cs typeface="Poppins" pitchFamily="2" charset="77"/>
              </a:rPr>
              <a:t>Dritter Bildschirm (</a:t>
            </a:r>
            <a:r>
              <a:rPr lang="de-DE" sz="1100" b="1" kern="100" dirty="0" err="1">
                <a:effectLst/>
                <a:latin typeface="Poppins" pitchFamily="2" charset="77"/>
                <a:ea typeface="Aptos" panose="020B0004020202020204" pitchFamily="34" charset="0"/>
                <a:cs typeface="Poppins" pitchFamily="2" charset="77"/>
              </a:rPr>
              <a:t>Shoppable</a:t>
            </a:r>
            <a:r>
              <a:rPr lang="de-DE" sz="1100" b="1" kern="100" dirty="0">
                <a:effectLst/>
                <a:latin typeface="Poppins" pitchFamily="2" charset="77"/>
                <a:ea typeface="Aptos" panose="020B0004020202020204" pitchFamily="34" charset="0"/>
                <a:cs typeface="Poppins" pitchFamily="2" charset="77"/>
              </a:rPr>
              <a:t> Video)</a:t>
            </a:r>
            <a:r>
              <a:rPr lang="de-DE" sz="1100" kern="100" dirty="0">
                <a:effectLst/>
                <a:latin typeface="Poppins" pitchFamily="2" charset="77"/>
                <a:ea typeface="Aptos" panose="020B0004020202020204" pitchFamily="34" charset="0"/>
                <a:cs typeface="Poppins" pitchFamily="2" charset="77"/>
              </a:rPr>
              <a:t>:</a:t>
            </a:r>
          </a:p>
          <a:p>
            <a:pPr marL="742950" lvl="1" indent="-285750">
              <a:lnSpc>
                <a:spcPct val="100000"/>
              </a:lnSpc>
              <a:buSzPts val="1000"/>
              <a:buFont typeface="Courier New" panose="02070309020205020404" pitchFamily="49" charset="0"/>
              <a:buChar char="o"/>
              <a:tabLst>
                <a:tab pos="914400" algn="l"/>
              </a:tabLst>
            </a:pPr>
            <a:r>
              <a:rPr lang="de-DE" sz="1100" b="1" kern="100" dirty="0">
                <a:effectLst/>
                <a:latin typeface="Poppins" pitchFamily="2" charset="77"/>
                <a:ea typeface="Aptos" panose="020B0004020202020204" pitchFamily="34" charset="0"/>
                <a:cs typeface="Poppins" pitchFamily="2" charset="77"/>
              </a:rPr>
              <a:t>Produktplatzierung</a:t>
            </a:r>
            <a:r>
              <a:rPr lang="de-DE" sz="1100" kern="100" dirty="0">
                <a:effectLst/>
                <a:latin typeface="Poppins" pitchFamily="2" charset="77"/>
                <a:ea typeface="Aptos" panose="020B0004020202020204" pitchFamily="34" charset="0"/>
                <a:cs typeface="Poppins" pitchFamily="2" charset="77"/>
              </a:rPr>
              <a:t>: Produkte werden während normaler Videos beworben, mit direkten Kaufmöglichkeiten.</a:t>
            </a:r>
          </a:p>
          <a:p>
            <a:pPr marL="342900" lvl="0" indent="-342900">
              <a:lnSpc>
                <a:spcPct val="100000"/>
              </a:lnSpc>
              <a:buFont typeface="+mj-lt"/>
              <a:buAutoNum type="arabicPeriod"/>
              <a:tabLst>
                <a:tab pos="457200" algn="l"/>
              </a:tabLst>
            </a:pPr>
            <a:r>
              <a:rPr lang="de-DE" sz="1100" b="1" kern="100" dirty="0">
                <a:effectLst/>
                <a:latin typeface="Poppins" pitchFamily="2" charset="77"/>
                <a:ea typeface="Aptos" panose="020B0004020202020204" pitchFamily="34" charset="0"/>
                <a:cs typeface="Poppins" pitchFamily="2" charset="77"/>
              </a:rPr>
              <a:t>Vierter Bildschirm (Store)</a:t>
            </a:r>
            <a:r>
              <a:rPr lang="de-DE" sz="1100" kern="100" dirty="0">
                <a:effectLst/>
                <a:latin typeface="Poppins" pitchFamily="2" charset="77"/>
                <a:ea typeface="Aptos" panose="020B0004020202020204" pitchFamily="34" charset="0"/>
                <a:cs typeface="Poppins" pitchFamily="2" charset="77"/>
              </a:rPr>
              <a:t>:</a:t>
            </a:r>
          </a:p>
          <a:p>
            <a:pPr marL="742950" lvl="1" indent="-285750">
              <a:lnSpc>
                <a:spcPct val="100000"/>
              </a:lnSpc>
              <a:buSzPts val="1000"/>
              <a:buFont typeface="Courier New" panose="02070309020205020404" pitchFamily="49" charset="0"/>
              <a:buChar char="o"/>
              <a:tabLst>
                <a:tab pos="914400" algn="l"/>
              </a:tabLst>
            </a:pPr>
            <a:r>
              <a:rPr lang="de-DE" sz="1100" b="1" kern="100" dirty="0">
                <a:effectLst/>
                <a:latin typeface="Poppins" pitchFamily="2" charset="77"/>
                <a:ea typeface="Aptos" panose="020B0004020202020204" pitchFamily="34" charset="0"/>
                <a:cs typeface="Poppins" pitchFamily="2" charset="77"/>
              </a:rPr>
              <a:t>Direkte Kaufmöglichkeiten</a:t>
            </a:r>
            <a:r>
              <a:rPr lang="de-DE" sz="1100" kern="100" dirty="0">
                <a:effectLst/>
                <a:latin typeface="Poppins" pitchFamily="2" charset="77"/>
                <a:ea typeface="Aptos" panose="020B0004020202020204" pitchFamily="34" charset="0"/>
                <a:cs typeface="Poppins" pitchFamily="2" charset="77"/>
              </a:rPr>
              <a:t>: Integration eines Online-Shops innerhalb der App.</a:t>
            </a:r>
          </a:p>
          <a:p>
            <a:pPr marL="342900" lvl="0" indent="-342900">
              <a:lnSpc>
                <a:spcPct val="100000"/>
              </a:lnSpc>
              <a:buFont typeface="+mj-lt"/>
              <a:buAutoNum type="arabicPeriod"/>
              <a:tabLst>
                <a:tab pos="457200" algn="l"/>
              </a:tabLst>
            </a:pPr>
            <a:r>
              <a:rPr lang="de-DE" sz="1100" b="1" kern="100" dirty="0">
                <a:effectLst/>
                <a:latin typeface="Poppins" pitchFamily="2" charset="77"/>
                <a:ea typeface="Aptos" panose="020B0004020202020204" pitchFamily="34" charset="0"/>
                <a:cs typeface="Poppins" pitchFamily="2" charset="77"/>
              </a:rPr>
              <a:t>Fünfter Bildschirm (Filter und Effekte)</a:t>
            </a:r>
            <a:r>
              <a:rPr lang="de-DE" sz="1100" kern="100" dirty="0">
                <a:effectLst/>
                <a:latin typeface="Poppins" pitchFamily="2" charset="77"/>
                <a:ea typeface="Aptos" panose="020B0004020202020204" pitchFamily="34" charset="0"/>
                <a:cs typeface="Poppins" pitchFamily="2" charset="77"/>
              </a:rPr>
              <a:t>:</a:t>
            </a:r>
          </a:p>
          <a:p>
            <a:pPr marL="742950" lvl="1" indent="-285750">
              <a:lnSpc>
                <a:spcPct val="100000"/>
              </a:lnSpc>
              <a:buSzPts val="1000"/>
              <a:buFont typeface="Courier New" panose="02070309020205020404" pitchFamily="49" charset="0"/>
              <a:buChar char="o"/>
              <a:tabLst>
                <a:tab pos="914400" algn="l"/>
              </a:tabLst>
            </a:pPr>
            <a:r>
              <a:rPr lang="de-DE" sz="1100" b="1" kern="100" dirty="0">
                <a:effectLst/>
                <a:latin typeface="Poppins" pitchFamily="2" charset="77"/>
                <a:ea typeface="Aptos" panose="020B0004020202020204" pitchFamily="34" charset="0"/>
                <a:cs typeface="Poppins" pitchFamily="2" charset="77"/>
              </a:rPr>
              <a:t>Interaktive Effekte</a:t>
            </a:r>
            <a:r>
              <a:rPr lang="de-DE" sz="1100" kern="100" dirty="0">
                <a:effectLst/>
                <a:latin typeface="Poppins" pitchFamily="2" charset="77"/>
                <a:ea typeface="Aptos" panose="020B0004020202020204" pitchFamily="34" charset="0"/>
                <a:cs typeface="Poppins" pitchFamily="2" charset="77"/>
              </a:rPr>
              <a:t>: AR-Filter und Effekte, die Nutzer zur Erstellung und zum Teilen von Inhalten motivieren, Körperteile kaschieren können oder Lustig aussehen und dadurch mehr Likes bekommen (</a:t>
            </a:r>
            <a:r>
              <a:rPr lang="de-DE" sz="1100" kern="100" dirty="0" err="1">
                <a:effectLst/>
                <a:latin typeface="Poppins" pitchFamily="2" charset="77"/>
                <a:ea typeface="Aptos" panose="020B0004020202020204" pitchFamily="34" charset="0"/>
                <a:cs typeface="Poppins" pitchFamily="2" charset="77"/>
              </a:rPr>
              <a:t>Aesthetic</a:t>
            </a:r>
            <a:r>
              <a:rPr lang="de-DE" sz="1100" kern="100" dirty="0">
                <a:effectLst/>
                <a:latin typeface="Poppins" pitchFamily="2" charset="77"/>
                <a:ea typeface="Aptos" panose="020B0004020202020204" pitchFamily="34" charset="0"/>
                <a:cs typeface="Poppins" pitchFamily="2" charset="77"/>
              </a:rPr>
              <a:t> Manipulation)</a:t>
            </a:r>
          </a:p>
        </p:txBody>
      </p:sp>
      <p:pic>
        <p:nvPicPr>
          <p:cNvPr id="5" name="Grafik 4" descr="Ein Bild, das Grafiken, Schrift, Grafikdesign, Screenshot enthält.&#10;&#10;Automatisch generierte Beschreibung">
            <a:extLst>
              <a:ext uri="{FF2B5EF4-FFF2-40B4-BE49-F238E27FC236}">
                <a16:creationId xmlns:a16="http://schemas.microsoft.com/office/drawing/2014/main" id="{DAC46071-ECB2-69A6-BB8A-540077D56D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1921" y="188060"/>
            <a:ext cx="2762915" cy="626328"/>
          </a:xfrm>
          <a:prstGeom prst="rect">
            <a:avLst/>
          </a:prstGeom>
        </p:spPr>
      </p:pic>
    </p:spTree>
    <p:extLst>
      <p:ext uri="{BB962C8B-B14F-4D97-AF65-F5344CB8AC3E}">
        <p14:creationId xmlns:p14="http://schemas.microsoft.com/office/powerpoint/2010/main" val="2322271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7278D1-3B48-3FB5-A860-D675086F4555}"/>
              </a:ext>
            </a:extLst>
          </p:cNvPr>
          <p:cNvSpPr>
            <a:spLocks noGrp="1"/>
          </p:cNvSpPr>
          <p:nvPr>
            <p:ph type="title"/>
          </p:nvPr>
        </p:nvSpPr>
        <p:spPr/>
        <p:txBody>
          <a:bodyPr/>
          <a:lstStyle/>
          <a:p>
            <a:r>
              <a:rPr lang="de-DE" b="1" dirty="0">
                <a:latin typeface="Poppins" pitchFamily="2" charset="77"/>
                <a:cs typeface="Poppins" pitchFamily="2" charset="77"/>
              </a:rPr>
              <a:t>Snapchat</a:t>
            </a:r>
          </a:p>
        </p:txBody>
      </p:sp>
      <p:pic>
        <p:nvPicPr>
          <p:cNvPr id="1034" name="Picture 10" descr="Snapchat Erläuterungen zur Sicherheit von Teenagern | Snapchat Leitfaden  für Eltern">
            <a:extLst>
              <a:ext uri="{FF2B5EF4-FFF2-40B4-BE49-F238E27FC236}">
                <a16:creationId xmlns:a16="http://schemas.microsoft.com/office/drawing/2014/main" id="{00240843-D33F-2418-1A6A-B6272F3B06A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75" t="19719" r="1563" b="13060"/>
          <a:stretch/>
        </p:blipFill>
        <p:spPr bwMode="auto">
          <a:xfrm>
            <a:off x="0" y="1508127"/>
            <a:ext cx="12168000" cy="4788978"/>
          </a:xfrm>
          <a:prstGeom prst="rect">
            <a:avLst/>
          </a:prstGeom>
          <a:noFill/>
          <a:extLst>
            <a:ext uri="{909E8E84-426E-40DD-AFC4-6F175D3DCCD1}">
              <a14:hiddenFill xmlns:a14="http://schemas.microsoft.com/office/drawing/2010/main">
                <a:solidFill>
                  <a:srgbClr val="FFFFFF"/>
                </a:solidFill>
              </a14:hiddenFill>
            </a:ext>
          </a:extLst>
        </p:spPr>
      </p:pic>
      <p:pic>
        <p:nvPicPr>
          <p:cNvPr id="3" name="Grafik 2" descr="Ein Bild, das Grafiken, Schrift, Grafikdesign, Screenshot enthält.&#10;&#10;Automatisch generierte Beschreibung">
            <a:extLst>
              <a:ext uri="{FF2B5EF4-FFF2-40B4-BE49-F238E27FC236}">
                <a16:creationId xmlns:a16="http://schemas.microsoft.com/office/drawing/2014/main" id="{C5D08552-7A97-DEE4-1CD3-E2B833AACC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1921" y="188060"/>
            <a:ext cx="2762915" cy="626328"/>
          </a:xfrm>
          <a:prstGeom prst="rect">
            <a:avLst/>
          </a:prstGeom>
        </p:spPr>
      </p:pic>
    </p:spTree>
    <p:extLst>
      <p:ext uri="{BB962C8B-B14F-4D97-AF65-F5344CB8AC3E}">
        <p14:creationId xmlns:p14="http://schemas.microsoft.com/office/powerpoint/2010/main" val="1422923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508F18-D67E-3B44-0E24-84235B3A97E5}"/>
              </a:ext>
            </a:extLst>
          </p:cNvPr>
          <p:cNvSpPr>
            <a:spLocks noGrp="1"/>
          </p:cNvSpPr>
          <p:nvPr>
            <p:ph type="title"/>
          </p:nvPr>
        </p:nvSpPr>
        <p:spPr/>
        <p:txBody>
          <a:bodyPr/>
          <a:lstStyle/>
          <a:p>
            <a:r>
              <a:rPr lang="de-DE" dirty="0">
                <a:latin typeface="Bungee" pitchFamily="2" charset="77"/>
                <a:ea typeface="Bungee" pitchFamily="2" charset="77"/>
                <a:cs typeface="Poppins" pitchFamily="2" charset="77"/>
              </a:rPr>
              <a:t>Snapchat</a:t>
            </a:r>
          </a:p>
        </p:txBody>
      </p:sp>
      <p:pic>
        <p:nvPicPr>
          <p:cNvPr id="9" name="Grafik 8">
            <a:extLst>
              <a:ext uri="{FF2B5EF4-FFF2-40B4-BE49-F238E27FC236}">
                <a16:creationId xmlns:a16="http://schemas.microsoft.com/office/drawing/2014/main" id="{339F3DF1-1BE6-7ACE-51F6-5FFF96719F18}"/>
              </a:ext>
            </a:extLst>
          </p:cNvPr>
          <p:cNvPicPr>
            <a:picLocks noGrp="1" noRot="1" noChangeAspect="1" noMove="1" noResize="1" noEditPoints="1" noAdjustHandles="1" noChangeArrowheads="1" noChangeShapeType="1" noCrop="1"/>
          </p:cNvPicPr>
          <p:nvPr/>
        </p:nvPicPr>
        <p:blipFill>
          <a:blip r:embed="rId2"/>
          <a:stretch>
            <a:fillRect/>
          </a:stretch>
        </p:blipFill>
        <p:spPr>
          <a:xfrm>
            <a:off x="2876528" y="6116583"/>
            <a:ext cx="261959" cy="249915"/>
          </a:xfrm>
          <a:prstGeom prst="rect">
            <a:avLst/>
          </a:prstGeom>
        </p:spPr>
      </p:pic>
      <p:sp>
        <p:nvSpPr>
          <p:cNvPr id="3" name="Inhaltsplatzhalter 2">
            <a:extLst>
              <a:ext uri="{FF2B5EF4-FFF2-40B4-BE49-F238E27FC236}">
                <a16:creationId xmlns:a16="http://schemas.microsoft.com/office/drawing/2014/main" id="{42DA1D0F-81B0-200C-4DC2-A0CED708F60E}"/>
              </a:ext>
            </a:extLst>
          </p:cNvPr>
          <p:cNvSpPr>
            <a:spLocks noGrp="1"/>
          </p:cNvSpPr>
          <p:nvPr>
            <p:ph idx="1"/>
          </p:nvPr>
        </p:nvSpPr>
        <p:spPr>
          <a:xfrm>
            <a:off x="838200" y="2415401"/>
            <a:ext cx="4977385" cy="3951097"/>
          </a:xfrm>
        </p:spPr>
        <p:txBody>
          <a:bodyPr>
            <a:normAutofit fontScale="62500" lnSpcReduction="20000"/>
          </a:bodyPr>
          <a:lstStyle/>
          <a:p>
            <a:pPr marL="0" indent="0">
              <a:lnSpc>
                <a:spcPct val="120000"/>
              </a:lnSpc>
              <a:spcBef>
                <a:spcPts val="0"/>
              </a:spcBef>
              <a:buNone/>
            </a:pPr>
            <a:r>
              <a:rPr lang="de-DE" sz="1800" b="1" kern="100" dirty="0">
                <a:effectLst/>
                <a:latin typeface="Poppins" pitchFamily="2" charset="77"/>
                <a:ea typeface="Aptos" panose="020B0004020202020204" pitchFamily="34" charset="0"/>
                <a:cs typeface="Poppins" pitchFamily="2" charset="77"/>
              </a:rPr>
              <a:t>Grundsätzliche Mechanismen:</a:t>
            </a:r>
          </a:p>
          <a:p>
            <a:pPr marL="0" indent="0">
              <a:lnSpc>
                <a:spcPct val="120000"/>
              </a:lnSpc>
              <a:spcBef>
                <a:spcPts val="0"/>
              </a:spcBef>
              <a:buNone/>
            </a:pPr>
            <a:endParaRPr lang="de-DE" sz="1800" b="1" kern="100" dirty="0">
              <a:latin typeface="Poppins" pitchFamily="2" charset="77"/>
              <a:ea typeface="Aptos" panose="020B0004020202020204" pitchFamily="34" charset="0"/>
              <a:cs typeface="Poppins" pitchFamily="2" charset="77"/>
            </a:endParaRPr>
          </a:p>
          <a:p>
            <a:pPr marL="0" indent="0">
              <a:lnSpc>
                <a:spcPct val="120000"/>
              </a:lnSpc>
              <a:spcBef>
                <a:spcPts val="0"/>
              </a:spcBef>
              <a:buNone/>
            </a:pPr>
            <a:r>
              <a:rPr lang="de-DE" sz="1800" b="1" kern="100" dirty="0">
                <a:effectLst/>
                <a:latin typeface="Poppins" pitchFamily="2" charset="77"/>
                <a:ea typeface="Aptos" panose="020B0004020202020204" pitchFamily="34" charset="0"/>
                <a:cs typeface="Poppins" pitchFamily="2" charset="77"/>
              </a:rPr>
              <a:t>1. Temporale Dark Patterns:</a:t>
            </a:r>
            <a:endParaRPr lang="de-DE" sz="1800" kern="100" dirty="0">
              <a:effectLst/>
              <a:latin typeface="Poppins" pitchFamily="2" charset="77"/>
              <a:ea typeface="Aptos" panose="020B0004020202020204" pitchFamily="34" charset="0"/>
              <a:cs typeface="Poppins" pitchFamily="2" charset="77"/>
            </a:endParaRPr>
          </a:p>
          <a:p>
            <a:pPr marL="342900" lvl="0" indent="-342900">
              <a:lnSpc>
                <a:spcPct val="120000"/>
              </a:lnSpc>
              <a:spcBef>
                <a:spcPts val="0"/>
              </a:spcBef>
              <a:buSzPts val="1000"/>
              <a:buFont typeface="Symbol" panose="05050102010706020507" pitchFamily="18" charset="2"/>
              <a:buChar char=""/>
              <a:tabLst>
                <a:tab pos="457200" algn="l"/>
              </a:tabLst>
            </a:pPr>
            <a:r>
              <a:rPr lang="de-DE" sz="1800" b="1" kern="100" dirty="0" err="1">
                <a:effectLst/>
                <a:latin typeface="Poppins" pitchFamily="2" charset="77"/>
                <a:ea typeface="Aptos" panose="020B0004020202020204" pitchFamily="34" charset="0"/>
                <a:cs typeface="Poppins" pitchFamily="2" charset="77"/>
              </a:rPr>
              <a:t>Snapstreaks</a:t>
            </a:r>
            <a:r>
              <a:rPr lang="de-DE" sz="1800" kern="100" dirty="0">
                <a:effectLst/>
                <a:latin typeface="Poppins" pitchFamily="2" charset="77"/>
                <a:ea typeface="Aptos" panose="020B0004020202020204" pitchFamily="34" charset="0"/>
                <a:cs typeface="Poppins" pitchFamily="2" charset="77"/>
              </a:rPr>
              <a:t>: Fördern tägliche Kommunikation durch das Anzeigen von </a:t>
            </a:r>
            <a:r>
              <a:rPr lang="de-DE" sz="1800" kern="100" dirty="0" err="1">
                <a:effectLst/>
                <a:latin typeface="Poppins" pitchFamily="2" charset="77"/>
                <a:ea typeface="Aptos" panose="020B0004020202020204" pitchFamily="34" charset="0"/>
                <a:cs typeface="Poppins" pitchFamily="2" charset="77"/>
              </a:rPr>
              <a:t>Streaks</a:t>
            </a:r>
            <a:r>
              <a:rPr lang="de-DE" sz="1800" kern="100" dirty="0">
                <a:effectLst/>
                <a:latin typeface="Poppins" pitchFamily="2" charset="77"/>
                <a:ea typeface="Aptos" panose="020B0004020202020204" pitchFamily="34" charset="0"/>
                <a:cs typeface="Poppins" pitchFamily="2" charset="77"/>
              </a:rPr>
              <a:t>, die bei Unterbrechung verfallen.</a:t>
            </a:r>
          </a:p>
          <a:p>
            <a:pPr marL="342900" lvl="0" indent="-342900">
              <a:lnSpc>
                <a:spcPct val="120000"/>
              </a:lnSpc>
              <a:spcBef>
                <a:spcPts val="0"/>
              </a:spcBef>
              <a:buSzPts val="1000"/>
              <a:buFont typeface="Symbol" panose="05050102010706020507" pitchFamily="18" charset="2"/>
              <a:buChar char=""/>
              <a:tabLst>
                <a:tab pos="457200" algn="l"/>
              </a:tabLst>
            </a:pPr>
            <a:r>
              <a:rPr lang="de-DE" sz="1800" b="1" kern="100" dirty="0">
                <a:effectLst/>
                <a:latin typeface="Poppins" pitchFamily="2" charset="77"/>
                <a:ea typeface="Aptos" panose="020B0004020202020204" pitchFamily="34" charset="0"/>
                <a:cs typeface="Poppins" pitchFamily="2" charset="77"/>
              </a:rPr>
              <a:t>Stories mit Ablaufdatum</a:t>
            </a:r>
            <a:r>
              <a:rPr lang="de-DE" sz="1800" kern="100" dirty="0">
                <a:effectLst/>
                <a:latin typeface="Poppins" pitchFamily="2" charset="77"/>
                <a:ea typeface="Aptos" panose="020B0004020202020204" pitchFamily="34" charset="0"/>
                <a:cs typeface="Poppins" pitchFamily="2" charset="77"/>
              </a:rPr>
              <a:t>: Inhalte, die nach 24 Stunden verschwinden, um ein Gefühl der Dringlichkeit zu erzeugen.</a:t>
            </a:r>
          </a:p>
          <a:p>
            <a:pPr marL="0" indent="0">
              <a:lnSpc>
                <a:spcPct val="120000"/>
              </a:lnSpc>
              <a:spcBef>
                <a:spcPts val="0"/>
              </a:spcBef>
              <a:buNone/>
            </a:pPr>
            <a:r>
              <a:rPr lang="de-DE" sz="1800" b="1" kern="100" dirty="0">
                <a:effectLst/>
                <a:latin typeface="Poppins" pitchFamily="2" charset="77"/>
                <a:ea typeface="Aptos" panose="020B0004020202020204" pitchFamily="34" charset="0"/>
                <a:cs typeface="Poppins" pitchFamily="2" charset="77"/>
              </a:rPr>
              <a:t>2. Soziale Dark Patterns:</a:t>
            </a:r>
            <a:endParaRPr lang="de-DE" sz="1800" kern="100" dirty="0">
              <a:effectLst/>
              <a:latin typeface="Poppins" pitchFamily="2" charset="77"/>
              <a:ea typeface="Aptos" panose="020B0004020202020204" pitchFamily="34" charset="0"/>
              <a:cs typeface="Poppins" pitchFamily="2" charset="77"/>
            </a:endParaRPr>
          </a:p>
          <a:p>
            <a:pPr marL="342900" lvl="0" indent="-342900">
              <a:lnSpc>
                <a:spcPct val="120000"/>
              </a:lnSpc>
              <a:spcBef>
                <a:spcPts val="0"/>
              </a:spcBef>
              <a:buSzPts val="1000"/>
              <a:buFont typeface="Symbol" panose="05050102010706020507" pitchFamily="18" charset="2"/>
              <a:buChar char=""/>
              <a:tabLst>
                <a:tab pos="457200" algn="l"/>
              </a:tabLst>
            </a:pPr>
            <a:r>
              <a:rPr lang="de-DE" sz="1800" b="1" kern="100" dirty="0">
                <a:effectLst/>
                <a:latin typeface="Poppins" pitchFamily="2" charset="77"/>
                <a:ea typeface="Aptos" panose="020B0004020202020204" pitchFamily="34" charset="0"/>
                <a:cs typeface="Poppins" pitchFamily="2" charset="77"/>
              </a:rPr>
              <a:t>Snap </a:t>
            </a:r>
            <a:r>
              <a:rPr lang="de-DE" sz="1800" b="1" kern="100" dirty="0" err="1">
                <a:effectLst/>
                <a:latin typeface="Poppins" pitchFamily="2" charset="77"/>
                <a:ea typeface="Aptos" panose="020B0004020202020204" pitchFamily="34" charset="0"/>
                <a:cs typeface="Poppins" pitchFamily="2" charset="77"/>
              </a:rPr>
              <a:t>Map</a:t>
            </a:r>
            <a:r>
              <a:rPr lang="de-DE" sz="1800" kern="100" dirty="0">
                <a:effectLst/>
                <a:latin typeface="Poppins" pitchFamily="2" charset="77"/>
                <a:ea typeface="Aptos" panose="020B0004020202020204" pitchFamily="34" charset="0"/>
                <a:cs typeface="Poppins" pitchFamily="2" charset="77"/>
              </a:rPr>
              <a:t>: Zeigt den Standort von Freunden in Echtzeit, was sozialen Druck erzeugen kann.</a:t>
            </a:r>
          </a:p>
          <a:p>
            <a:pPr marL="342900" lvl="0" indent="-342900">
              <a:lnSpc>
                <a:spcPct val="120000"/>
              </a:lnSpc>
              <a:spcBef>
                <a:spcPts val="0"/>
              </a:spcBef>
              <a:buSzPts val="1000"/>
              <a:buFont typeface="Symbol" panose="05050102010706020507" pitchFamily="18" charset="2"/>
              <a:buChar char=""/>
              <a:tabLst>
                <a:tab pos="457200" algn="l"/>
              </a:tabLst>
            </a:pPr>
            <a:r>
              <a:rPr lang="de-DE" sz="1800" b="1" kern="100" dirty="0">
                <a:effectLst/>
                <a:latin typeface="Poppins" pitchFamily="2" charset="77"/>
                <a:ea typeface="Aptos" panose="020B0004020202020204" pitchFamily="34" charset="0"/>
                <a:cs typeface="Poppins" pitchFamily="2" charset="77"/>
              </a:rPr>
              <a:t>Freundeslisten und Scores</a:t>
            </a:r>
            <a:r>
              <a:rPr lang="de-DE" sz="1800" kern="100" dirty="0">
                <a:effectLst/>
                <a:latin typeface="Poppins" pitchFamily="2" charset="77"/>
                <a:ea typeface="Aptos" panose="020B0004020202020204" pitchFamily="34" charset="0"/>
                <a:cs typeface="Poppins" pitchFamily="2" charset="77"/>
              </a:rPr>
              <a:t>: Vergleich von Aktivitäten und Scores unter Freunden.</a:t>
            </a:r>
          </a:p>
          <a:p>
            <a:pPr marL="0" indent="0">
              <a:lnSpc>
                <a:spcPct val="120000"/>
              </a:lnSpc>
              <a:spcBef>
                <a:spcPts val="0"/>
              </a:spcBef>
              <a:buNone/>
            </a:pPr>
            <a:r>
              <a:rPr lang="de-DE" sz="1800" b="1" kern="100" dirty="0">
                <a:effectLst/>
                <a:latin typeface="Poppins" pitchFamily="2" charset="77"/>
                <a:ea typeface="Aptos" panose="020B0004020202020204" pitchFamily="34" charset="0"/>
                <a:cs typeface="Poppins" pitchFamily="2" charset="77"/>
              </a:rPr>
              <a:t>3. Monetäre Dark Patterns:</a:t>
            </a:r>
            <a:endParaRPr lang="de-DE" sz="1800" kern="100" dirty="0">
              <a:effectLst/>
              <a:latin typeface="Poppins" pitchFamily="2" charset="77"/>
              <a:ea typeface="Aptos" panose="020B0004020202020204" pitchFamily="34" charset="0"/>
              <a:cs typeface="Poppins" pitchFamily="2" charset="77"/>
            </a:endParaRPr>
          </a:p>
          <a:p>
            <a:pPr marL="342900" lvl="0" indent="-342900">
              <a:lnSpc>
                <a:spcPct val="120000"/>
              </a:lnSpc>
              <a:spcBef>
                <a:spcPts val="0"/>
              </a:spcBef>
              <a:buSzPts val="1000"/>
              <a:buFont typeface="Symbol" panose="05050102010706020507" pitchFamily="18" charset="2"/>
              <a:buChar char=""/>
              <a:tabLst>
                <a:tab pos="457200" algn="l"/>
              </a:tabLst>
            </a:pPr>
            <a:r>
              <a:rPr lang="de-DE" sz="1800" b="1" kern="100" dirty="0">
                <a:effectLst/>
                <a:latin typeface="Poppins" pitchFamily="2" charset="77"/>
                <a:ea typeface="Aptos" panose="020B0004020202020204" pitchFamily="34" charset="0"/>
                <a:cs typeface="Poppins" pitchFamily="2" charset="77"/>
              </a:rPr>
              <a:t>In-App Käufe</a:t>
            </a:r>
            <a:r>
              <a:rPr lang="de-DE" sz="1800" kern="100" dirty="0">
                <a:effectLst/>
                <a:latin typeface="Poppins" pitchFamily="2" charset="77"/>
                <a:ea typeface="Aptos" panose="020B0004020202020204" pitchFamily="34" charset="0"/>
                <a:cs typeface="Poppins" pitchFamily="2" charset="77"/>
              </a:rPr>
              <a:t>: Kauf von Filtern, Effekten und anderen virtuellen Gütern.</a:t>
            </a:r>
          </a:p>
          <a:p>
            <a:pPr marL="342900" lvl="0" indent="-342900">
              <a:lnSpc>
                <a:spcPct val="120000"/>
              </a:lnSpc>
              <a:spcBef>
                <a:spcPts val="0"/>
              </a:spcBef>
              <a:buSzPts val="1000"/>
              <a:buFont typeface="Symbol" panose="05050102010706020507" pitchFamily="18" charset="2"/>
              <a:buChar char=""/>
              <a:tabLst>
                <a:tab pos="457200" algn="l"/>
              </a:tabLst>
            </a:pPr>
            <a:r>
              <a:rPr lang="de-DE" sz="1800" b="1" kern="100" dirty="0">
                <a:effectLst/>
                <a:latin typeface="Poppins" pitchFamily="2" charset="77"/>
                <a:ea typeface="Aptos" panose="020B0004020202020204" pitchFamily="34" charset="0"/>
                <a:cs typeface="Poppins" pitchFamily="2" charset="77"/>
              </a:rPr>
              <a:t>Premium-Features</a:t>
            </a:r>
            <a:r>
              <a:rPr lang="de-DE" sz="1800" kern="100" dirty="0">
                <a:effectLst/>
                <a:latin typeface="Poppins" pitchFamily="2" charset="77"/>
                <a:ea typeface="Aptos" panose="020B0004020202020204" pitchFamily="34" charset="0"/>
                <a:cs typeface="Poppins" pitchFamily="2" charset="77"/>
              </a:rPr>
              <a:t>: Zusätzliche Funktionen gegen Bezahlung, z.B. Snapchat+.</a:t>
            </a:r>
          </a:p>
          <a:p>
            <a:pPr marL="0" indent="0">
              <a:lnSpc>
                <a:spcPct val="120000"/>
              </a:lnSpc>
              <a:spcBef>
                <a:spcPts val="0"/>
              </a:spcBef>
              <a:buNone/>
            </a:pPr>
            <a:r>
              <a:rPr lang="de-DE" sz="1800" b="1" kern="100" dirty="0">
                <a:effectLst/>
                <a:latin typeface="Poppins" pitchFamily="2" charset="77"/>
                <a:ea typeface="Aptos" panose="020B0004020202020204" pitchFamily="34" charset="0"/>
                <a:cs typeface="Poppins" pitchFamily="2" charset="77"/>
              </a:rPr>
              <a:t>4. Psychologische Dark Patterns:</a:t>
            </a:r>
            <a:endParaRPr lang="de-DE" sz="1800" kern="100" dirty="0">
              <a:effectLst/>
              <a:latin typeface="Poppins" pitchFamily="2" charset="77"/>
              <a:ea typeface="Aptos" panose="020B0004020202020204" pitchFamily="34" charset="0"/>
              <a:cs typeface="Poppins" pitchFamily="2" charset="77"/>
            </a:endParaRPr>
          </a:p>
          <a:p>
            <a:pPr marL="342900" lvl="0" indent="-342900">
              <a:lnSpc>
                <a:spcPct val="120000"/>
              </a:lnSpc>
              <a:spcBef>
                <a:spcPts val="0"/>
              </a:spcBef>
              <a:buSzPts val="1000"/>
              <a:buFont typeface="Symbol" panose="05050102010706020507" pitchFamily="18" charset="2"/>
              <a:buChar char=""/>
              <a:tabLst>
                <a:tab pos="457200" algn="l"/>
              </a:tabLst>
            </a:pPr>
            <a:r>
              <a:rPr lang="de-DE" sz="1800" b="1" kern="100" dirty="0">
                <a:effectLst/>
                <a:latin typeface="Poppins" pitchFamily="2" charset="77"/>
                <a:ea typeface="Aptos" panose="020B0004020202020204" pitchFamily="34" charset="0"/>
                <a:cs typeface="Poppins" pitchFamily="2" charset="77"/>
              </a:rPr>
              <a:t>Lenses und Filter</a:t>
            </a:r>
            <a:r>
              <a:rPr lang="de-DE" sz="1800" kern="100" dirty="0">
                <a:effectLst/>
                <a:latin typeface="Poppins" pitchFamily="2" charset="77"/>
                <a:ea typeface="Aptos" panose="020B0004020202020204" pitchFamily="34" charset="0"/>
                <a:cs typeface="Poppins" pitchFamily="2" charset="77"/>
              </a:rPr>
              <a:t>: AR-Effekte, die zur ständigen Nutzung und Erstellung von Inhalten motivieren.</a:t>
            </a:r>
          </a:p>
          <a:p>
            <a:pPr marL="342900" lvl="0" indent="-342900">
              <a:lnSpc>
                <a:spcPct val="120000"/>
              </a:lnSpc>
              <a:spcBef>
                <a:spcPts val="0"/>
              </a:spcBef>
              <a:buSzPts val="1000"/>
              <a:buFont typeface="Symbol" panose="05050102010706020507" pitchFamily="18" charset="2"/>
              <a:buChar char=""/>
              <a:tabLst>
                <a:tab pos="457200" algn="l"/>
              </a:tabLst>
            </a:pPr>
            <a:r>
              <a:rPr lang="de-DE" sz="1800" b="1" kern="100" dirty="0">
                <a:effectLst/>
                <a:latin typeface="Poppins" pitchFamily="2" charset="77"/>
                <a:ea typeface="Aptos" panose="020B0004020202020204" pitchFamily="34" charset="0"/>
                <a:cs typeface="Poppins" pitchFamily="2" charset="77"/>
              </a:rPr>
              <a:t>Push-Benachrichtigungen</a:t>
            </a:r>
            <a:r>
              <a:rPr lang="de-DE" sz="1800" kern="100" dirty="0">
                <a:effectLst/>
                <a:latin typeface="Poppins" pitchFamily="2" charset="77"/>
                <a:ea typeface="Aptos" panose="020B0004020202020204" pitchFamily="34" charset="0"/>
                <a:cs typeface="Poppins" pitchFamily="2" charset="77"/>
              </a:rPr>
              <a:t>: Häufige Benachrichtigungen über Aktivitäten von Freunden und neuen Inhalten.</a:t>
            </a:r>
          </a:p>
        </p:txBody>
      </p:sp>
      <p:sp>
        <p:nvSpPr>
          <p:cNvPr id="4" name="Inhaltsplatzhalter 2">
            <a:extLst>
              <a:ext uri="{FF2B5EF4-FFF2-40B4-BE49-F238E27FC236}">
                <a16:creationId xmlns:a16="http://schemas.microsoft.com/office/drawing/2014/main" id="{797AEB3C-205F-5766-BA59-A4358098B8DD}"/>
              </a:ext>
            </a:extLst>
          </p:cNvPr>
          <p:cNvSpPr txBox="1">
            <a:spLocks/>
          </p:cNvSpPr>
          <p:nvPr/>
        </p:nvSpPr>
        <p:spPr>
          <a:xfrm>
            <a:off x="5815585" y="1253331"/>
            <a:ext cx="5728715" cy="43513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120000"/>
              </a:lnSpc>
              <a:buNone/>
              <a:tabLst>
                <a:tab pos="457200" algn="l"/>
              </a:tabLst>
            </a:pPr>
            <a:r>
              <a:rPr lang="de-DE" sz="1100" b="1" kern="100" dirty="0">
                <a:effectLst/>
                <a:latin typeface="Poppins" pitchFamily="2" charset="77"/>
                <a:ea typeface="Aptos" panose="020B0004020202020204" pitchFamily="34" charset="0"/>
                <a:cs typeface="Poppins" pitchFamily="2" charset="77"/>
              </a:rPr>
              <a:t>Konkrete Beispiele:</a:t>
            </a:r>
          </a:p>
          <a:p>
            <a:pPr marL="0" lvl="0" indent="0">
              <a:lnSpc>
                <a:spcPct val="120000"/>
              </a:lnSpc>
              <a:spcBef>
                <a:spcPts val="0"/>
              </a:spcBef>
              <a:buNone/>
              <a:tabLst>
                <a:tab pos="457200" algn="l"/>
              </a:tabLst>
            </a:pPr>
            <a:endParaRPr lang="de-DE" sz="1100" b="1" kern="100" dirty="0">
              <a:effectLst/>
              <a:latin typeface="Poppins" pitchFamily="2" charset="77"/>
              <a:ea typeface="Aptos" panose="020B0004020202020204" pitchFamily="34" charset="0"/>
              <a:cs typeface="Poppins" pitchFamily="2" charset="77"/>
            </a:endParaRPr>
          </a:p>
          <a:p>
            <a:pPr marL="342900" lvl="0" indent="-342900">
              <a:lnSpc>
                <a:spcPct val="120000"/>
              </a:lnSpc>
              <a:spcBef>
                <a:spcPts val="0"/>
              </a:spcBef>
              <a:buFont typeface="+mj-lt"/>
              <a:buAutoNum type="arabicPeriod"/>
              <a:tabLst>
                <a:tab pos="457200" algn="l"/>
              </a:tabLst>
            </a:pPr>
            <a:r>
              <a:rPr lang="de-DE" sz="1100" b="1" kern="100" dirty="0">
                <a:effectLst/>
                <a:latin typeface="Poppins" pitchFamily="2" charset="77"/>
                <a:ea typeface="Aptos" panose="020B0004020202020204" pitchFamily="34" charset="0"/>
                <a:cs typeface="Poppins" pitchFamily="2" charset="77"/>
              </a:rPr>
              <a:t>Erster Bildschirm (</a:t>
            </a:r>
            <a:r>
              <a:rPr lang="de-DE" sz="1100" b="1" kern="100" dirty="0" err="1">
                <a:effectLst/>
                <a:latin typeface="Poppins" pitchFamily="2" charset="77"/>
                <a:ea typeface="Aptos" panose="020B0004020202020204" pitchFamily="34" charset="0"/>
                <a:cs typeface="Poppins" pitchFamily="2" charset="77"/>
              </a:rPr>
              <a:t>Map</a:t>
            </a:r>
            <a:r>
              <a:rPr lang="de-DE" sz="1100" b="1" kern="100" dirty="0">
                <a:effectLst/>
                <a:latin typeface="Poppins" pitchFamily="2" charset="77"/>
                <a:ea typeface="Aptos" panose="020B0004020202020204" pitchFamily="34" charset="0"/>
                <a:cs typeface="Poppins" pitchFamily="2" charset="77"/>
              </a:rPr>
              <a:t>)</a:t>
            </a:r>
            <a:r>
              <a:rPr lang="de-DE" sz="1100" kern="100" dirty="0">
                <a:effectLst/>
                <a:latin typeface="Poppins" pitchFamily="2" charset="77"/>
                <a:ea typeface="Aptos" panose="020B0004020202020204" pitchFamily="34" charset="0"/>
                <a:cs typeface="Poppins" pitchFamily="2" charset="77"/>
              </a:rPr>
              <a:t>:</a:t>
            </a:r>
          </a:p>
          <a:p>
            <a:pPr marL="742950" lvl="1" indent="-285750">
              <a:lnSpc>
                <a:spcPct val="120000"/>
              </a:lnSpc>
              <a:spcBef>
                <a:spcPts val="0"/>
              </a:spcBef>
              <a:buSzPts val="1000"/>
              <a:buFont typeface="Courier New" panose="02070309020205020404" pitchFamily="49" charset="0"/>
              <a:buChar char="o"/>
              <a:tabLst>
                <a:tab pos="914400" algn="l"/>
              </a:tabLst>
            </a:pPr>
            <a:r>
              <a:rPr lang="de-DE" sz="1100" b="1" kern="100" dirty="0">
                <a:effectLst/>
                <a:latin typeface="Poppins" pitchFamily="2" charset="77"/>
                <a:ea typeface="Aptos" panose="020B0004020202020204" pitchFamily="34" charset="0"/>
                <a:cs typeface="Poppins" pitchFamily="2" charset="77"/>
              </a:rPr>
              <a:t>Snap </a:t>
            </a:r>
            <a:r>
              <a:rPr lang="de-DE" sz="1100" b="1" kern="100" dirty="0" err="1">
                <a:effectLst/>
                <a:latin typeface="Poppins" pitchFamily="2" charset="77"/>
                <a:ea typeface="Aptos" panose="020B0004020202020204" pitchFamily="34" charset="0"/>
                <a:cs typeface="Poppins" pitchFamily="2" charset="77"/>
              </a:rPr>
              <a:t>Map</a:t>
            </a:r>
            <a:r>
              <a:rPr lang="de-DE" sz="1100" kern="100" dirty="0">
                <a:effectLst/>
                <a:latin typeface="Poppins" pitchFamily="2" charset="77"/>
                <a:ea typeface="Aptos" panose="020B0004020202020204" pitchFamily="34" charset="0"/>
                <a:cs typeface="Poppins" pitchFamily="2" charset="77"/>
              </a:rPr>
              <a:t>: Echtzeit-Standortfreigabe, die sozialen Druck erzeugen kann. </a:t>
            </a:r>
          </a:p>
          <a:p>
            <a:pPr marL="742950" lvl="1" indent="-285750">
              <a:lnSpc>
                <a:spcPct val="120000"/>
              </a:lnSpc>
              <a:spcBef>
                <a:spcPts val="0"/>
              </a:spcBef>
              <a:buSzPts val="1000"/>
              <a:buFont typeface="Courier New" panose="02070309020205020404" pitchFamily="49" charset="0"/>
              <a:buChar char="o"/>
              <a:tabLst>
                <a:tab pos="914400" algn="l"/>
              </a:tabLst>
            </a:pPr>
            <a:r>
              <a:rPr lang="de-DE" sz="1100" b="1" kern="100" dirty="0">
                <a:effectLst/>
                <a:latin typeface="Poppins" pitchFamily="2" charset="77"/>
                <a:ea typeface="Aptos" panose="020B0004020202020204" pitchFamily="34" charset="0"/>
                <a:cs typeface="Poppins" pitchFamily="2" charset="77"/>
              </a:rPr>
              <a:t>Hotspots</a:t>
            </a:r>
            <a:r>
              <a:rPr lang="de-DE" sz="1100" kern="100" dirty="0">
                <a:effectLst/>
                <a:latin typeface="Poppins" pitchFamily="2" charset="77"/>
                <a:ea typeface="Aptos" panose="020B0004020202020204" pitchFamily="34" charset="0"/>
                <a:cs typeface="Poppins" pitchFamily="2" charset="77"/>
              </a:rPr>
              <a:t>: Anzeige von Aktivitäten in bestimmten Bereichen, um Neugier und Interaktion zu fördern.</a:t>
            </a:r>
          </a:p>
          <a:p>
            <a:pPr marL="342900" lvl="0" indent="-342900">
              <a:lnSpc>
                <a:spcPct val="120000"/>
              </a:lnSpc>
              <a:spcBef>
                <a:spcPts val="0"/>
              </a:spcBef>
              <a:buFont typeface="+mj-lt"/>
              <a:buAutoNum type="arabicPeriod"/>
              <a:tabLst>
                <a:tab pos="457200" algn="l"/>
              </a:tabLst>
            </a:pPr>
            <a:r>
              <a:rPr lang="de-DE" sz="1100" b="1" kern="100" dirty="0">
                <a:effectLst/>
                <a:latin typeface="Poppins" pitchFamily="2" charset="77"/>
                <a:ea typeface="Aptos" panose="020B0004020202020204" pitchFamily="34" charset="0"/>
                <a:cs typeface="Poppins" pitchFamily="2" charset="77"/>
              </a:rPr>
              <a:t>Zweiter Bildschirm (Chat)</a:t>
            </a:r>
            <a:r>
              <a:rPr lang="de-DE" sz="1100" kern="100" dirty="0">
                <a:effectLst/>
                <a:latin typeface="Poppins" pitchFamily="2" charset="77"/>
                <a:ea typeface="Aptos" panose="020B0004020202020204" pitchFamily="34" charset="0"/>
                <a:cs typeface="Poppins" pitchFamily="2" charset="77"/>
              </a:rPr>
              <a:t>:</a:t>
            </a:r>
          </a:p>
          <a:p>
            <a:pPr marL="742950" lvl="1" indent="-285750">
              <a:lnSpc>
                <a:spcPct val="120000"/>
              </a:lnSpc>
              <a:spcBef>
                <a:spcPts val="0"/>
              </a:spcBef>
              <a:buSzPts val="1000"/>
              <a:buFont typeface="Courier New" panose="02070309020205020404" pitchFamily="49" charset="0"/>
              <a:buChar char="o"/>
              <a:tabLst>
                <a:tab pos="914400" algn="l"/>
              </a:tabLst>
            </a:pPr>
            <a:r>
              <a:rPr lang="de-DE" sz="1100" b="1" kern="100" dirty="0">
                <a:effectLst/>
                <a:latin typeface="Poppins" pitchFamily="2" charset="77"/>
                <a:ea typeface="Aptos" panose="020B0004020202020204" pitchFamily="34" charset="0"/>
                <a:cs typeface="Poppins" pitchFamily="2" charset="77"/>
              </a:rPr>
              <a:t>Chat-Benachrichtigungen</a:t>
            </a:r>
            <a:r>
              <a:rPr lang="de-DE" sz="1100" kern="100" dirty="0">
                <a:effectLst/>
                <a:latin typeface="Poppins" pitchFamily="2" charset="77"/>
                <a:ea typeface="Aptos" panose="020B0004020202020204" pitchFamily="34" charset="0"/>
                <a:cs typeface="Poppins" pitchFamily="2" charset="77"/>
              </a:rPr>
              <a:t>: Push-Benachrichtigungen und visuelle Hinweise, um zur Interaktion zu motivieren. Kontakte werden farbenfroh angezeigt und man sieht, ob sie Nachrichten bereits geöffnet haben bzw. wie lang ihre letzte Interaktion her ist. </a:t>
            </a:r>
          </a:p>
          <a:p>
            <a:pPr marL="342900" lvl="0" indent="-342900">
              <a:lnSpc>
                <a:spcPct val="120000"/>
              </a:lnSpc>
              <a:spcBef>
                <a:spcPts val="0"/>
              </a:spcBef>
              <a:buFont typeface="+mj-lt"/>
              <a:buAutoNum type="arabicPeriod"/>
              <a:tabLst>
                <a:tab pos="457200" algn="l"/>
              </a:tabLst>
            </a:pPr>
            <a:r>
              <a:rPr lang="de-DE" sz="1100" b="1" kern="100" dirty="0">
                <a:effectLst/>
                <a:latin typeface="Poppins" pitchFamily="2" charset="77"/>
                <a:ea typeface="Aptos" panose="020B0004020202020204" pitchFamily="34" charset="0"/>
                <a:cs typeface="Poppins" pitchFamily="2" charset="77"/>
              </a:rPr>
              <a:t>Dritter Bildschirm (</a:t>
            </a:r>
            <a:r>
              <a:rPr lang="de-DE" sz="1100" b="1" kern="100" dirty="0" err="1">
                <a:effectLst/>
                <a:latin typeface="Poppins" pitchFamily="2" charset="77"/>
                <a:ea typeface="Aptos" panose="020B0004020202020204" pitchFamily="34" charset="0"/>
                <a:cs typeface="Poppins" pitchFamily="2" charset="77"/>
              </a:rPr>
              <a:t>Camera</a:t>
            </a:r>
            <a:r>
              <a:rPr lang="de-DE" sz="1100" b="1" kern="100" dirty="0">
                <a:effectLst/>
                <a:latin typeface="Poppins" pitchFamily="2" charset="77"/>
                <a:ea typeface="Aptos" panose="020B0004020202020204" pitchFamily="34" charset="0"/>
                <a:cs typeface="Poppins" pitchFamily="2" charset="77"/>
              </a:rPr>
              <a:t>)</a:t>
            </a:r>
            <a:r>
              <a:rPr lang="de-DE" sz="1100" kern="100" dirty="0">
                <a:effectLst/>
                <a:latin typeface="Poppins" pitchFamily="2" charset="77"/>
                <a:ea typeface="Aptos" panose="020B0004020202020204" pitchFamily="34" charset="0"/>
                <a:cs typeface="Poppins" pitchFamily="2" charset="77"/>
              </a:rPr>
              <a:t>:</a:t>
            </a:r>
          </a:p>
          <a:p>
            <a:pPr marL="742950" lvl="1" indent="-285750">
              <a:lnSpc>
                <a:spcPct val="120000"/>
              </a:lnSpc>
              <a:spcBef>
                <a:spcPts val="0"/>
              </a:spcBef>
              <a:buSzPts val="1000"/>
              <a:buFont typeface="Courier New" panose="02070309020205020404" pitchFamily="49" charset="0"/>
              <a:buChar char="o"/>
              <a:tabLst>
                <a:tab pos="914400" algn="l"/>
              </a:tabLst>
            </a:pPr>
            <a:r>
              <a:rPr lang="de-DE" sz="1100" b="1" kern="100" dirty="0">
                <a:effectLst/>
                <a:latin typeface="Poppins" pitchFamily="2" charset="77"/>
                <a:ea typeface="Aptos" panose="020B0004020202020204" pitchFamily="34" charset="0"/>
                <a:cs typeface="Poppins" pitchFamily="2" charset="77"/>
              </a:rPr>
              <a:t>Filter und Lenses</a:t>
            </a:r>
            <a:r>
              <a:rPr lang="de-DE" sz="1100" kern="100" dirty="0">
                <a:effectLst/>
                <a:latin typeface="Poppins" pitchFamily="2" charset="77"/>
                <a:ea typeface="Aptos" panose="020B0004020202020204" pitchFamily="34" charset="0"/>
                <a:cs typeface="Poppins" pitchFamily="2" charset="77"/>
              </a:rPr>
              <a:t>: Vielfältige AR-Effekte zur ständigen Nutzung und Teilen von Inhalten.</a:t>
            </a:r>
          </a:p>
          <a:p>
            <a:pPr marL="742950" lvl="1" indent="-285750">
              <a:lnSpc>
                <a:spcPct val="120000"/>
              </a:lnSpc>
              <a:spcBef>
                <a:spcPts val="0"/>
              </a:spcBef>
              <a:buSzPts val="1000"/>
              <a:buFont typeface="Courier New" panose="02070309020205020404" pitchFamily="49" charset="0"/>
              <a:buChar char="o"/>
              <a:tabLst>
                <a:tab pos="914400" algn="l"/>
              </a:tabLst>
            </a:pPr>
            <a:r>
              <a:rPr lang="de-DE" sz="1100" b="1" kern="100" dirty="0">
                <a:effectLst/>
                <a:latin typeface="Poppins" pitchFamily="2" charset="77"/>
                <a:ea typeface="Aptos" panose="020B0004020202020204" pitchFamily="34" charset="0"/>
                <a:cs typeface="Poppins" pitchFamily="2" charset="77"/>
              </a:rPr>
              <a:t>Einfaches Teilen</a:t>
            </a:r>
            <a:r>
              <a:rPr lang="de-DE" sz="1100" kern="100" dirty="0">
                <a:effectLst/>
                <a:latin typeface="Poppins" pitchFamily="2" charset="77"/>
                <a:ea typeface="Aptos" panose="020B0004020202020204" pitchFamily="34" charset="0"/>
                <a:cs typeface="Poppins" pitchFamily="2" charset="77"/>
              </a:rPr>
              <a:t>: Schnelles Versenden von Fotos und Videos an Freunde. </a:t>
            </a:r>
          </a:p>
          <a:p>
            <a:pPr marL="342900" lvl="0" indent="-342900">
              <a:lnSpc>
                <a:spcPct val="120000"/>
              </a:lnSpc>
              <a:spcBef>
                <a:spcPts val="0"/>
              </a:spcBef>
              <a:buFont typeface="+mj-lt"/>
              <a:buAutoNum type="arabicPeriod"/>
              <a:tabLst>
                <a:tab pos="457200" algn="l"/>
              </a:tabLst>
            </a:pPr>
            <a:r>
              <a:rPr lang="de-DE" sz="1100" b="1" kern="100" dirty="0">
                <a:effectLst/>
                <a:latin typeface="Poppins" pitchFamily="2" charset="77"/>
                <a:ea typeface="Aptos" panose="020B0004020202020204" pitchFamily="34" charset="0"/>
                <a:cs typeface="Poppins" pitchFamily="2" charset="77"/>
              </a:rPr>
              <a:t>Vierter Bildschirm (Stories)</a:t>
            </a:r>
            <a:r>
              <a:rPr lang="de-DE" sz="1100" kern="100" dirty="0">
                <a:effectLst/>
                <a:latin typeface="Poppins" pitchFamily="2" charset="77"/>
                <a:ea typeface="Aptos" panose="020B0004020202020204" pitchFamily="34" charset="0"/>
                <a:cs typeface="Poppins" pitchFamily="2" charset="77"/>
              </a:rPr>
              <a:t>:</a:t>
            </a:r>
          </a:p>
          <a:p>
            <a:pPr marL="742950" lvl="1" indent="-285750">
              <a:lnSpc>
                <a:spcPct val="120000"/>
              </a:lnSpc>
              <a:spcBef>
                <a:spcPts val="0"/>
              </a:spcBef>
              <a:buSzPts val="1000"/>
              <a:buFont typeface="Courier New" panose="02070309020205020404" pitchFamily="49" charset="0"/>
              <a:buChar char="o"/>
              <a:tabLst>
                <a:tab pos="914400" algn="l"/>
              </a:tabLst>
            </a:pPr>
            <a:r>
              <a:rPr lang="de-DE" sz="1100" b="1" kern="100" dirty="0">
                <a:effectLst/>
                <a:latin typeface="Poppins" pitchFamily="2" charset="77"/>
                <a:ea typeface="Aptos" panose="020B0004020202020204" pitchFamily="34" charset="0"/>
                <a:cs typeface="Poppins" pitchFamily="2" charset="77"/>
              </a:rPr>
              <a:t>Zeitlich begrenzte Inhalte</a:t>
            </a:r>
            <a:r>
              <a:rPr lang="de-DE" sz="1100" kern="100" dirty="0">
                <a:effectLst/>
                <a:latin typeface="Poppins" pitchFamily="2" charset="77"/>
                <a:ea typeface="Aptos" panose="020B0004020202020204" pitchFamily="34" charset="0"/>
                <a:cs typeface="Poppins" pitchFamily="2" charset="77"/>
              </a:rPr>
              <a:t>: Stories, die nach 24 Stunden verschwinden, um sofortiges Anschauen zu fördern.</a:t>
            </a:r>
          </a:p>
          <a:p>
            <a:pPr marL="742950" lvl="1" indent="-285750">
              <a:lnSpc>
                <a:spcPct val="120000"/>
              </a:lnSpc>
              <a:spcBef>
                <a:spcPts val="0"/>
              </a:spcBef>
              <a:buSzPts val="1000"/>
              <a:buFont typeface="Courier New" panose="02070309020205020404" pitchFamily="49" charset="0"/>
              <a:buChar char="o"/>
              <a:tabLst>
                <a:tab pos="914400" algn="l"/>
              </a:tabLst>
            </a:pPr>
            <a:r>
              <a:rPr lang="de-DE" sz="1100" b="1" kern="100" dirty="0">
                <a:effectLst/>
                <a:latin typeface="Poppins" pitchFamily="2" charset="77"/>
                <a:ea typeface="Aptos" panose="020B0004020202020204" pitchFamily="34" charset="0"/>
                <a:cs typeface="Poppins" pitchFamily="2" charset="77"/>
              </a:rPr>
              <a:t>Abonnements und Entdeckungen</a:t>
            </a:r>
            <a:r>
              <a:rPr lang="de-DE" sz="1100" kern="100" dirty="0">
                <a:effectLst/>
                <a:latin typeface="Poppins" pitchFamily="2" charset="77"/>
                <a:ea typeface="Aptos" panose="020B0004020202020204" pitchFamily="34" charset="0"/>
                <a:cs typeface="Poppins" pitchFamily="2" charset="77"/>
              </a:rPr>
              <a:t>: Kuratierte Inhalte und Abonnements, die zum kontinuierlichen Konsum verleiten.</a:t>
            </a:r>
          </a:p>
          <a:p>
            <a:pPr marL="342900" lvl="0" indent="-342900">
              <a:lnSpc>
                <a:spcPct val="120000"/>
              </a:lnSpc>
              <a:spcBef>
                <a:spcPts val="0"/>
              </a:spcBef>
              <a:buFont typeface="+mj-lt"/>
              <a:buAutoNum type="arabicPeriod"/>
              <a:tabLst>
                <a:tab pos="457200" algn="l"/>
              </a:tabLst>
            </a:pPr>
            <a:r>
              <a:rPr lang="de-DE" sz="1100" b="1" kern="100" dirty="0">
                <a:effectLst/>
                <a:latin typeface="Poppins" pitchFamily="2" charset="77"/>
                <a:ea typeface="Aptos" panose="020B0004020202020204" pitchFamily="34" charset="0"/>
                <a:cs typeface="Poppins" pitchFamily="2" charset="77"/>
              </a:rPr>
              <a:t>Fünfter Bildschirm (Spotlight)</a:t>
            </a:r>
            <a:r>
              <a:rPr lang="de-DE" sz="1100" kern="100" dirty="0">
                <a:effectLst/>
                <a:latin typeface="Poppins" pitchFamily="2" charset="77"/>
                <a:ea typeface="Aptos" panose="020B0004020202020204" pitchFamily="34" charset="0"/>
                <a:cs typeface="Poppins" pitchFamily="2" charset="77"/>
              </a:rPr>
              <a:t>:</a:t>
            </a:r>
          </a:p>
          <a:p>
            <a:pPr marL="742950" lvl="1" indent="-285750">
              <a:lnSpc>
                <a:spcPct val="120000"/>
              </a:lnSpc>
              <a:spcBef>
                <a:spcPts val="0"/>
              </a:spcBef>
              <a:buSzPts val="1000"/>
              <a:buFont typeface="Courier New" panose="02070309020205020404" pitchFamily="49" charset="0"/>
              <a:buChar char="o"/>
              <a:tabLst>
                <a:tab pos="914400" algn="l"/>
              </a:tabLst>
            </a:pPr>
            <a:r>
              <a:rPr lang="de-DE" sz="1100" b="1" kern="100" dirty="0">
                <a:effectLst/>
                <a:latin typeface="Poppins" pitchFamily="2" charset="77"/>
                <a:ea typeface="Aptos" panose="020B0004020202020204" pitchFamily="34" charset="0"/>
                <a:cs typeface="Poppins" pitchFamily="2" charset="77"/>
              </a:rPr>
              <a:t>Virale Challenges</a:t>
            </a:r>
            <a:r>
              <a:rPr lang="de-DE" sz="1100" kern="100" dirty="0">
                <a:effectLst/>
                <a:latin typeface="Poppins" pitchFamily="2" charset="77"/>
                <a:ea typeface="Aptos" panose="020B0004020202020204" pitchFamily="34" charset="0"/>
                <a:cs typeface="Poppins" pitchFamily="2" charset="77"/>
              </a:rPr>
              <a:t>: Anreiz zur Teilnahme an Herausforderungen, die oft durch virale Effekte und Belohnungen verstärkt werden.</a:t>
            </a:r>
          </a:p>
          <a:p>
            <a:pPr marL="742950" lvl="1" indent="-285750">
              <a:lnSpc>
                <a:spcPct val="120000"/>
              </a:lnSpc>
              <a:spcBef>
                <a:spcPts val="0"/>
              </a:spcBef>
              <a:buSzPts val="1000"/>
              <a:buFont typeface="Courier New" panose="02070309020205020404" pitchFamily="49" charset="0"/>
              <a:buChar char="o"/>
              <a:tabLst>
                <a:tab pos="914400" algn="l"/>
              </a:tabLst>
            </a:pPr>
            <a:r>
              <a:rPr lang="de-DE" sz="1100" b="1" kern="100" dirty="0">
                <a:effectLst/>
                <a:latin typeface="Poppins" pitchFamily="2" charset="77"/>
                <a:ea typeface="Aptos" panose="020B0004020202020204" pitchFamily="34" charset="0"/>
                <a:cs typeface="Poppins" pitchFamily="2" charset="77"/>
              </a:rPr>
              <a:t>Endloses Scrollen</a:t>
            </a:r>
            <a:r>
              <a:rPr lang="de-DE" sz="1100" kern="100" dirty="0">
                <a:effectLst/>
                <a:latin typeface="Poppins" pitchFamily="2" charset="77"/>
                <a:ea typeface="Aptos" panose="020B0004020202020204" pitchFamily="34" charset="0"/>
                <a:cs typeface="Poppins" pitchFamily="2" charset="77"/>
              </a:rPr>
              <a:t>: Ähnlich wie bei Instagram und </a:t>
            </a:r>
            <a:r>
              <a:rPr lang="de-DE" sz="1100" kern="100" dirty="0" err="1">
                <a:effectLst/>
                <a:latin typeface="Poppins" pitchFamily="2" charset="77"/>
                <a:ea typeface="Aptos" panose="020B0004020202020204" pitchFamily="34" charset="0"/>
                <a:cs typeface="Poppins" pitchFamily="2" charset="77"/>
              </a:rPr>
              <a:t>TikTok</a:t>
            </a:r>
            <a:r>
              <a:rPr lang="de-DE" sz="1100" kern="100" dirty="0">
                <a:effectLst/>
                <a:latin typeface="Poppins" pitchFamily="2" charset="77"/>
                <a:ea typeface="Aptos" panose="020B0004020202020204" pitchFamily="34" charset="0"/>
                <a:cs typeface="Poppins" pitchFamily="2" charset="77"/>
              </a:rPr>
              <a:t>, kontinuierliches Durchsehen von kurzen Videos.</a:t>
            </a:r>
          </a:p>
        </p:txBody>
      </p:sp>
      <p:pic>
        <p:nvPicPr>
          <p:cNvPr id="5" name="Grafik 4" descr="Ein Bild, das Grafiken, Schrift, Grafikdesign, Screenshot enthält.&#10;&#10;Automatisch generierte Beschreibung">
            <a:extLst>
              <a:ext uri="{FF2B5EF4-FFF2-40B4-BE49-F238E27FC236}">
                <a16:creationId xmlns:a16="http://schemas.microsoft.com/office/drawing/2014/main" id="{9304FA64-18B8-D1D2-BFAB-9A24519E35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1921" y="188060"/>
            <a:ext cx="2762915" cy="626328"/>
          </a:xfrm>
          <a:prstGeom prst="rect">
            <a:avLst/>
          </a:prstGeom>
        </p:spPr>
      </p:pic>
    </p:spTree>
    <p:extLst>
      <p:ext uri="{BB962C8B-B14F-4D97-AF65-F5344CB8AC3E}">
        <p14:creationId xmlns:p14="http://schemas.microsoft.com/office/powerpoint/2010/main" val="885286522"/>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f7a1a21c-d733-499b-9739-fef04ed847bd" xsi:nil="true"/>
    <lcf76f155ced4ddcb4097134ff3c332f xmlns="62536373-d020-4c32-9036-92629c461df0">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E24557E2BFF423459460BE12F88B6F82" ma:contentTypeVersion="14" ma:contentTypeDescription="Ein neues Dokument erstellen." ma:contentTypeScope="" ma:versionID="5d959ef3f83b48e186db9c292eb228bb">
  <xsd:schema xmlns:xsd="http://www.w3.org/2001/XMLSchema" xmlns:xs="http://www.w3.org/2001/XMLSchema" xmlns:p="http://schemas.microsoft.com/office/2006/metadata/properties" xmlns:ns2="62536373-d020-4c32-9036-92629c461df0" xmlns:ns3="f7a1a21c-d733-499b-9739-fef04ed847bd" targetNamespace="http://schemas.microsoft.com/office/2006/metadata/properties" ma:root="true" ma:fieldsID="8ae3ac60edc53f289d70d0dce621008e" ns2:_="" ns3:_="">
    <xsd:import namespace="62536373-d020-4c32-9036-92629c461df0"/>
    <xsd:import namespace="f7a1a21c-d733-499b-9739-fef04ed847bd"/>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2536373-d020-4c32-9036-92629c461d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3" nillable="true" ma:taxonomy="true" ma:internalName="lcf76f155ced4ddcb4097134ff3c332f" ma:taxonomyFieldName="MediaServiceImageTags" ma:displayName="Bildmarkierungen" ma:readOnly="false" ma:fieldId="{5cf76f15-5ced-4ddc-b409-7134ff3c332f}" ma:taxonomyMulti="true" ma:sspId="dfc512a6-7b48-465f-b1fe-be98f06c2ac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7a1a21c-d733-499b-9739-fef04ed847bd"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171a83a9-78d4-44f7-a448-4ca2406e9df8}" ma:internalName="TaxCatchAll" ma:showField="CatchAllData" ma:web="f7a1a21c-d733-499b-9739-fef04ed847bd">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F21EEBF-EB7B-42F0-90A0-66BE06749C1B}">
  <ds:schemaRefs>
    <ds:schemaRef ds:uri="http://schemas.microsoft.com/sharepoint/v3/contenttype/forms"/>
  </ds:schemaRefs>
</ds:datastoreItem>
</file>

<file path=customXml/itemProps2.xml><?xml version="1.0" encoding="utf-8"?>
<ds:datastoreItem xmlns:ds="http://schemas.openxmlformats.org/officeDocument/2006/customXml" ds:itemID="{A1DBCF17-C343-49C5-BFCB-C67E871F9249}">
  <ds:schemaRefs>
    <ds:schemaRef ds:uri="http://schemas.microsoft.com/office/2006/metadata/properties"/>
    <ds:schemaRef ds:uri="http://schemas.microsoft.com/office/infopath/2007/PartnerControls"/>
    <ds:schemaRef ds:uri="f7a1a21c-d733-499b-9739-fef04ed847bd"/>
    <ds:schemaRef ds:uri="62536373-d020-4c32-9036-92629c461df0"/>
  </ds:schemaRefs>
</ds:datastoreItem>
</file>

<file path=customXml/itemProps3.xml><?xml version="1.0" encoding="utf-8"?>
<ds:datastoreItem xmlns:ds="http://schemas.openxmlformats.org/officeDocument/2006/customXml" ds:itemID="{5E40D558-6240-4102-807C-6C013C7B270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2536373-d020-4c32-9036-92629c461df0"/>
    <ds:schemaRef ds:uri="f7a1a21c-d733-499b-9739-fef04ed847b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1389</Words>
  <Application>Microsoft Macintosh PowerPoint</Application>
  <PresentationFormat>Breitbild</PresentationFormat>
  <Paragraphs>90</Paragraphs>
  <Slides>7</Slides>
  <Notes>0</Notes>
  <HiddenSlides>3</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7</vt:i4>
      </vt:variant>
    </vt:vector>
  </HeadingPairs>
  <TitlesOfParts>
    <vt:vector size="15" baseType="lpstr">
      <vt:lpstr>Aptos</vt:lpstr>
      <vt:lpstr>Aptos Display</vt:lpstr>
      <vt:lpstr>Arial</vt:lpstr>
      <vt:lpstr>Bungee</vt:lpstr>
      <vt:lpstr>Courier New</vt:lpstr>
      <vt:lpstr>Poppins</vt:lpstr>
      <vt:lpstr>Symbol</vt:lpstr>
      <vt:lpstr>Office</vt:lpstr>
      <vt:lpstr>Social Media</vt:lpstr>
      <vt:lpstr>Instagram</vt:lpstr>
      <vt:lpstr>Instagram</vt:lpstr>
      <vt:lpstr>Tiktok</vt:lpstr>
      <vt:lpstr>TikTok</vt:lpstr>
      <vt:lpstr>Snapchat</vt:lpstr>
      <vt:lpstr>Snapchat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Media</dc:title>
  <dc:creator>Jonas Grünewald</dc:creator>
  <cp:lastModifiedBy>Judith Böttger</cp:lastModifiedBy>
  <cp:revision>18</cp:revision>
  <dcterms:created xsi:type="dcterms:W3CDTF">2024-08-05T10:30:09Z</dcterms:created>
  <dcterms:modified xsi:type="dcterms:W3CDTF">2024-10-07T10:23:43Z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0x010100E24557E2BFF423459460BE12F88B6F82</vt:lpwstr>
  </property>
  <property fmtid="{D5CDD505-2E9C-101B-9397-08002B2CF9AE}" pid="3" name="MediaServiceImageTags">
    <vt:lpwstr/>
  </property>
</Properties>
</file>